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7" r:id="rId2"/>
    <p:sldId id="258" r:id="rId3"/>
    <p:sldId id="259" r:id="rId4"/>
    <p:sldId id="277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53" autoAdjust="0"/>
    <p:restoredTop sz="94660"/>
  </p:normalViewPr>
  <p:slideViewPr>
    <p:cSldViewPr snapToGrid="0">
      <p:cViewPr varScale="1">
        <p:scale>
          <a:sx n="72" d="100"/>
          <a:sy n="72" d="100"/>
        </p:scale>
        <p:origin x="9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CBE0D0-7092-4B62-A58E-A7151B568D60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2E729-D2F2-4061-A53B-1310B6588C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3964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22864-7B6C-4AA5-ACC8-26328E09A711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30092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2B30C-B3DE-4C12-91FC-B8E50E149A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2228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7962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92384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763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38717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04084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1849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4015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1236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79152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90807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19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5320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42330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20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7600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21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23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08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4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149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5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1179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571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6557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8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401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C319C8-BED1-4055-9E5C-171AF3AD9E35}" type="slidenum">
              <a:rPr lang="en-GB" smtClean="0">
                <a:solidFill>
                  <a:prstClr val="black"/>
                </a:solidFill>
              </a:rPr>
              <a:pPr/>
              <a:t>9</a:t>
            </a:fld>
            <a:endParaRPr lang="en-GB">
              <a:solidFill>
                <a:prstClr val="black"/>
              </a:solidFill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73355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C64B5-6F67-4820-B420-FA815EBE24C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238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DA954-C43B-4447-A00F-DC84B03F9B9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850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DC983-FFE4-4402-847D-5C2C24EE6FB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858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0321-1AD9-4F93-A122-1582CD5CEF18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0557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FC28-58E5-4453-B61D-A867BCD5189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567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A044-5517-4065-AE4D-273290BAA5A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322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3DB8-C026-4591-8113-20EFB199A9E5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4323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40BF8-5009-400D-BA60-EBF96D24454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1550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6F901B-8249-4653-BC0C-1B7CEEA3ACAF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643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08BC2-A5F0-4ED8-8016-01FCE125C852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7381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6B2F-065A-44B7-A06E-C6E0ED51C07B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63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8DF7F-28A2-4512-9867-0C4F48AB68C9}" type="datetime1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08/11/2017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2D0871-86A7-44E0-B5BF-C5505DD22BD6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812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Overview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9648" y="2546250"/>
            <a:ext cx="396708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Why A Levels?</a:t>
            </a:r>
          </a:p>
          <a:p>
            <a:pPr marL="342900" indent="-342900">
              <a:buFontTx/>
              <a:buAutoNum type="arabicPeriod"/>
            </a:pPr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do A Levels work?</a:t>
            </a:r>
          </a:p>
          <a:p>
            <a:pPr marL="342900" indent="-342900">
              <a:buFontTx/>
              <a:buAutoNum type="arabicPeriod"/>
            </a:pPr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Applying to Sixth Form</a:t>
            </a:r>
          </a:p>
          <a:p>
            <a:endParaRPr lang="en-GB" sz="2400" b="1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4.  Which A Levels?</a:t>
            </a: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 </a:t>
            </a:r>
          </a:p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5.  Are A Levels worth it?</a:t>
            </a:r>
          </a:p>
        </p:txBody>
      </p:sp>
    </p:spTree>
    <p:extLst>
      <p:ext uri="{BB962C8B-B14F-4D97-AF65-F5344CB8AC3E}">
        <p14:creationId xmlns:p14="http://schemas.microsoft.com/office/powerpoint/2010/main" val="2341933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19649" y="2505610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Other things to consider…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All subjects are considerably more difficult at A Level than they are at GCSE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your research. There are many misconceptions about subjects required for courses and careers.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take an uninformed risk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803253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0609" y="2861210"/>
            <a:ext cx="107207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And most importantly…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 The final choice must be yours, and yours alone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063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will give me the greatest number of options?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 Russell Group of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facilitating subjects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are the most commonly sought: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Maths and Further Maths		English Literature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Chemistry				Geography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Biology				History and/or Politics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Physics				Modern Languages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096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019455"/>
              </p:ext>
            </p:extLst>
          </p:nvPr>
        </p:nvGraphicFramePr>
        <p:xfrm>
          <a:off x="492370" y="2717279"/>
          <a:ext cx="11211951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Accountancy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Business Studies, Economics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Architecture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Art, Maths, DT,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Maths/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Biology,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Chemical 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Maths/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Biology,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Computer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Computing, 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Dentistry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Biology*,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Economics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Economics, Business Studies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4337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141811"/>
              </p:ext>
            </p:extLst>
          </p:nvPr>
        </p:nvGraphicFramePr>
        <p:xfrm>
          <a:off x="492370" y="2717279"/>
          <a:ext cx="11211951" cy="336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Engineering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Maths, Computing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Geography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Geography*, 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Chemistry,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Law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English*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History, Politics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Further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Medicine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Biology*, Maths*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</a:t>
                      </a:r>
                      <a:r>
                        <a:rPr lang="en-GB" baseline="0" dirty="0"/>
                        <a:t> Physics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Modern Languages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Varies by university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Nursing and Midwifery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Pharmacy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Maths, Physics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5956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1997610"/>
            <a:ext cx="107207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Which subjects are prerequisites for university courses?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1243328"/>
              </p:ext>
            </p:extLst>
          </p:nvPr>
        </p:nvGraphicFramePr>
        <p:xfrm>
          <a:off x="492370" y="2717279"/>
          <a:ext cx="11211951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731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73731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Course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Essential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/>
                        <a:t>Useful subjects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Physics, Further</a:t>
                      </a:r>
                      <a:r>
                        <a:rPr lang="en-GB" baseline="0" dirty="0"/>
                        <a:t> Maths*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Physiotherapy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Biology, 1 from Maths/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Physics,</a:t>
                      </a:r>
                      <a:r>
                        <a:rPr lang="en-GB" baseline="0" dirty="0"/>
                        <a:t> Psychology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Psychology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Biol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, Psychology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Sports</a:t>
                      </a:r>
                      <a:r>
                        <a:rPr lang="en-GB" baseline="0" dirty="0"/>
                        <a:t> Science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 from </a:t>
                      </a:r>
                      <a:r>
                        <a:rPr lang="en-GB" dirty="0" err="1"/>
                        <a:t>Biol</a:t>
                      </a:r>
                      <a:r>
                        <a:rPr lang="en-GB" dirty="0"/>
                        <a:t>/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/Maths/</a:t>
                      </a:r>
                      <a:r>
                        <a:rPr lang="en-GB" dirty="0" err="1"/>
                        <a:t>Phys</a:t>
                      </a:r>
                      <a:r>
                        <a:rPr lang="en-GB" dirty="0"/>
                        <a:t>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/>
                        <a:t>Biol</a:t>
                      </a:r>
                      <a:r>
                        <a:rPr lang="en-GB" dirty="0"/>
                        <a:t>, </a:t>
                      </a:r>
                      <a:r>
                        <a:rPr lang="en-GB" dirty="0" err="1"/>
                        <a:t>Chem</a:t>
                      </a:r>
                      <a:r>
                        <a:rPr lang="en-GB" dirty="0"/>
                        <a:t>, Maths, Physics,</a:t>
                      </a:r>
                      <a:r>
                        <a:rPr lang="en-GB" baseline="0" dirty="0"/>
                        <a:t> PE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Teacher Training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At least</a:t>
                      </a:r>
                      <a:r>
                        <a:rPr lang="en-GB" baseline="0" dirty="0"/>
                        <a:t> 2 facilitating subjects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Veterinary Science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Chemistry, Biology, Maths or Physics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Maths, Physics, Further Maths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2633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51250" y="1364566"/>
            <a:ext cx="5886450" cy="5038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79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9017" y="1364566"/>
            <a:ext cx="7092590" cy="52050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426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33826" y="1492127"/>
            <a:ext cx="6957283" cy="506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44438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5916" y="0"/>
            <a:ext cx="7230796" cy="6856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1. Why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6" y="2546250"/>
            <a:ext cx="1072075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are highly valued by employers, universities and colleges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have been used as a benchmark to judge student ability for over 60 years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remain the ‘gold standard’ of Level 3 qualifications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They provide an opportunity to think deeply about your subject, satisfy intellectual curiosity, and engage with like-minded students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041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5. Are A Levels worth it?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488" y="1997610"/>
            <a:ext cx="1146516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YES!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Male graduates earn on average 28% more than male non-graduates, equivalent to £168,000 over a lifetime’s earnings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 equivalent figures for female graduates are 53% and £252,000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599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9488" y="1997610"/>
            <a:ext cx="1146516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And finally…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Know what you want to study? – Research the entry requirements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Not sure yet? – Keep your options open!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GCSE results matter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Aim for a balance</a:t>
            </a:r>
          </a:p>
          <a:p>
            <a:pPr marL="457200" indent="-457200">
              <a:buAutoNum type="arabicPeriod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457200" indent="-457200">
              <a:buAutoNum type="arabicPeriod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Make sure you know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why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you are choosing your subjects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21536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5" y="2546250"/>
            <a:ext cx="1113032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 Levels have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changed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since 2014: 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	- All subjects now involve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terminal assessment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, i.e. all exams after two years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	- The AS Level still exists, but as a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standalone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qualification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Assessment by exam has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increased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, and coursework has all but disappeared from AS Level. (There are some exceptions to this, such as Art and Music.)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The practical component of Science A Levels (Biology, Chemistry and Physics) </a:t>
            </a:r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no longer counts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towards the final grade. There will be a separate Pass/Fail judgement.</a:t>
            </a:r>
          </a:p>
        </p:txBody>
      </p:sp>
    </p:spTree>
    <p:extLst>
      <p:ext uri="{BB962C8B-B14F-4D97-AF65-F5344CB8AC3E}">
        <p14:creationId xmlns:p14="http://schemas.microsoft.com/office/powerpoint/2010/main" val="121119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5" y="2546250"/>
            <a:ext cx="1113032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Some qualifications have not been reformed. Subjects which have disappeared from the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Park curriculum are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Creative Writing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and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IT.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General Studies and Critical Thinking have also disappeared.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standard route through the Sixth Form is now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three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A Levels rather than four, with the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</a:rPr>
              <a:t>EPQ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taking the place of the discontinued fourth subject at AS Level.  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68443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2. How do A Levels work?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3046" y="2546250"/>
            <a:ext cx="107207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All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Park Sixth Form students will be entered for the AS Level in all subjects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´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Other local Sixth Forms vary in their policy on AS Levels</a:t>
            </a:r>
          </a:p>
          <a:p>
            <a:pPr marL="342900" indent="-342900">
              <a:buFont typeface="Wingdings" panose="05000000000000000000" pitchFamily="2" charset="2"/>
              <a:buChar char="´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We believe in the AS Level as…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… a means of exam practice at the halfway stage 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… a reliable indicator of A Level performance 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… a secure basis for a predicted grade for university applications</a:t>
            </a:r>
          </a:p>
          <a:p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	… a more flexible and personalised route through the A Level curriculum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805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3. Applying to Sixth Form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221" y="1833490"/>
            <a:ext cx="11787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Almost all Sixth Forms have an entry threshold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All students should aim for Grade 5 and above in all their subjects. We will provide further details on Sixth Form Open Evening. 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û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Most schools </a:t>
            </a:r>
            <a:r>
              <a:rPr lang="en-GB" sz="2400" b="1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also 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have individual subject entry requirements</a:t>
            </a:r>
          </a:p>
          <a:p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At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 Park, we require Grade 7 to study Maths and Science A Levels, and Grade 6 to study English Language and/or English Literature and Modern Languages. (Some other subjects also have minimum entry thresholds.)</a:t>
            </a:r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854652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3. Applying to Sixth Form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7631" y="1860450"/>
            <a:ext cx="107207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application window for the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Park Sixth Form opens on </a:t>
            </a:r>
            <a:b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</a:b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Friday 10 November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, immediately after Open Evening.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application deadline is 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Friday 8 December.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All applicants to the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Park Sixth Form will be given a guidance meeting with a member of the Sixth Form team or a member of the Senior Leadership Team.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The </a:t>
            </a:r>
            <a:r>
              <a:rPr lang="en-GB" sz="2400" dirty="0" err="1">
                <a:solidFill>
                  <a:srgbClr val="FFFF00"/>
                </a:solidFill>
                <a:latin typeface="Myriad Pro" panose="020B0503030403020204" pitchFamily="34" charset="0"/>
              </a:rPr>
              <a:t>Sweyne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 Park </a:t>
            </a:r>
            <a:r>
              <a:rPr lang="en-GB" sz="2400" dirty="0">
                <a:solidFill>
                  <a:srgbClr val="00B0F0"/>
                </a:solidFill>
                <a:latin typeface="Myriad Pro" panose="020B0503030403020204" pitchFamily="34" charset="0"/>
              </a:rPr>
              <a:t>Sixth Form Induction programme runs from 10-12 July</a:t>
            </a: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</a:rPr>
              <a:t>. These dates have been chosen in order to allow you to attend other induction programmes.</a:t>
            </a:r>
          </a:p>
        </p:txBody>
      </p:sp>
    </p:spTree>
    <p:extLst>
      <p:ext uri="{BB962C8B-B14F-4D97-AF65-F5344CB8AC3E}">
        <p14:creationId xmlns:p14="http://schemas.microsoft.com/office/powerpoint/2010/main" val="203546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2350035"/>
            <a:ext cx="1072075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should I choose my A Level subjects?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have enjoyed in the past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for which you have a genuine intellectual curiosity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need for your chosen university course or career path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Choose a subject you think will suit your strengths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805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420679" cy="136456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05241" y="154742"/>
            <a:ext cx="7371471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FF00"/>
                </a:solidFill>
                <a:latin typeface="Myriad Pro" panose="020B0503030403020204" pitchFamily="34" charset="0"/>
              </a:rPr>
              <a:t>Further Education Evening</a:t>
            </a:r>
          </a:p>
          <a:p>
            <a:r>
              <a:rPr lang="en-GB" sz="3200" dirty="0">
                <a:solidFill>
                  <a:srgbClr val="00B0F0"/>
                </a:solidFill>
                <a:latin typeface="Myriad Pro" panose="020B0503030403020204" pitchFamily="34" charset="0"/>
              </a:rPr>
              <a:t>4. Which A Levels?</a:t>
            </a:r>
            <a:endParaRPr lang="en-GB" sz="2400" dirty="0">
              <a:solidFill>
                <a:srgbClr val="00B0F0"/>
              </a:solidFill>
              <a:latin typeface="Myriad Pro" panose="020B0503030403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9489" y="2383690"/>
            <a:ext cx="1072075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B0F0"/>
                </a:solidFill>
                <a:latin typeface="Myriad Pro" panose="020B0503030403020204" pitchFamily="34" charset="0"/>
              </a:rPr>
              <a:t>How should I NOT choose my A Level subjects?</a:t>
            </a:r>
          </a:p>
          <a:p>
            <a:endParaRPr lang="en-GB" sz="2400" b="1" dirty="0">
              <a:solidFill>
                <a:srgbClr val="FFFF00"/>
              </a:solidFill>
              <a:latin typeface="Myriad Pro" panose="020B050303040302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on the basis of which teacher(s) you think you will have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based on friendship groups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400" dirty="0">
                <a:solidFill>
                  <a:srgbClr val="FFFF00"/>
                </a:solidFill>
                <a:latin typeface="Myriad Pro" panose="020B0503030403020204" pitchFamily="34" charset="0"/>
                <a:sym typeface="Wingdings" panose="05000000000000000000" pitchFamily="2" charset="2"/>
              </a:rPr>
              <a:t>Do not choose a subject you think ‘will be good for you’</a:t>
            </a:r>
            <a:endParaRPr lang="en-GB" sz="2400" dirty="0">
              <a:solidFill>
                <a:srgbClr val="FFFF00"/>
              </a:solidFill>
              <a:latin typeface="Myriad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29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4831</TotalTime>
  <Words>993</Words>
  <Application>Microsoft Office PowerPoint</Application>
  <PresentationFormat>Widescreen</PresentationFormat>
  <Paragraphs>237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Myriad Pro</vt:lpstr>
      <vt:lpstr>Wingdings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2</dc:creator>
  <cp:lastModifiedBy>Janet Whitehead</cp:lastModifiedBy>
  <cp:revision>38</cp:revision>
  <cp:lastPrinted>2017-10-03T15:36:58Z</cp:lastPrinted>
  <dcterms:created xsi:type="dcterms:W3CDTF">2014-09-28T16:01:37Z</dcterms:created>
  <dcterms:modified xsi:type="dcterms:W3CDTF">2017-11-08T10:04:12Z</dcterms:modified>
</cp:coreProperties>
</file>