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  <p:sldMasterId id="2147483991" r:id="rId3"/>
    <p:sldMasterId id="2147485391" r:id="rId4"/>
  </p:sldMasterIdLst>
  <p:notesMasterIdLst>
    <p:notesMasterId r:id="rId43"/>
  </p:notesMasterIdLst>
  <p:handoutMasterIdLst>
    <p:handoutMasterId r:id="rId44"/>
  </p:handoutMasterIdLst>
  <p:sldIdLst>
    <p:sldId id="291" r:id="rId5"/>
    <p:sldId id="316" r:id="rId6"/>
    <p:sldId id="292" r:id="rId7"/>
    <p:sldId id="313" r:id="rId8"/>
    <p:sldId id="314" r:id="rId9"/>
    <p:sldId id="315" r:id="rId10"/>
    <p:sldId id="326" r:id="rId11"/>
    <p:sldId id="327" r:id="rId12"/>
    <p:sldId id="310" r:id="rId13"/>
    <p:sldId id="311" r:id="rId14"/>
    <p:sldId id="312" r:id="rId15"/>
    <p:sldId id="319" r:id="rId16"/>
    <p:sldId id="323" r:id="rId17"/>
    <p:sldId id="328" r:id="rId18"/>
    <p:sldId id="324" r:id="rId19"/>
    <p:sldId id="300" r:id="rId20"/>
    <p:sldId id="317" r:id="rId21"/>
    <p:sldId id="306" r:id="rId22"/>
    <p:sldId id="257" r:id="rId23"/>
    <p:sldId id="320" r:id="rId24"/>
    <p:sldId id="296" r:id="rId25"/>
    <p:sldId id="259" r:id="rId26"/>
    <p:sldId id="297" r:id="rId27"/>
    <p:sldId id="264" r:id="rId28"/>
    <p:sldId id="282" r:id="rId29"/>
    <p:sldId id="283" r:id="rId30"/>
    <p:sldId id="286" r:id="rId31"/>
    <p:sldId id="265" r:id="rId32"/>
    <p:sldId id="279" r:id="rId33"/>
    <p:sldId id="309" r:id="rId34"/>
    <p:sldId id="321" r:id="rId35"/>
    <p:sldId id="322" r:id="rId36"/>
    <p:sldId id="288" r:id="rId37"/>
    <p:sldId id="318" r:id="rId38"/>
    <p:sldId id="325" r:id="rId39"/>
    <p:sldId id="277" r:id="rId40"/>
    <p:sldId id="266" r:id="rId41"/>
    <p:sldId id="285" r:id="rId4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54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60FC0-FFE0-4180-BDDF-CF0C1BB0FEB8}" type="datetime1">
              <a:rPr lang="en-GB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E0BA5F-3682-4AC0-A384-CA6A831DB3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813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4F9ECE-90D8-44BD-85E6-EA46891AEAEB}" type="datetime1">
              <a:rPr lang="en-GB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230307-7C13-4035-B205-900FF8D9C2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20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1" tIns="46671" rIns="93341" bIns="4667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1" tIns="46671" rIns="93341" bIns="46671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54AE418-399F-4DF7-ABBA-D4ED2B7A0E98}" type="slidenum">
              <a:rPr lang="en-GB" altLang="en-US" sz="1200">
                <a:solidFill>
                  <a:srgbClr val="000000"/>
                </a:solidFill>
              </a:rPr>
              <a:pPr algn="r"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0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E732E8-E72B-4B3F-BAA4-9B54D50A9B3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10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FD02FC-7C33-4895-80EF-8E2F884A5E2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44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1" tIns="46671" rIns="93341" bIns="4667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1" tIns="46671" rIns="93341" bIns="46671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1CF8611-52F5-40C9-8D65-9407C81D84CF}" type="slidenum">
              <a:rPr lang="en-GB" altLang="en-US" sz="1200">
                <a:solidFill>
                  <a:srgbClr val="000000"/>
                </a:solidFill>
              </a:rPr>
              <a:pPr algn="r"/>
              <a:t>12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8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1" tIns="46671" rIns="93341" bIns="4667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41" tIns="46671" rIns="93341" bIns="46671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952D8B7-AB38-434A-BA90-97A6C0561581}" type="slidenum">
              <a:rPr lang="en-GB" altLang="en-US" sz="1200">
                <a:solidFill>
                  <a:srgbClr val="000000"/>
                </a:solidFill>
              </a:rPr>
              <a:pPr algn="r"/>
              <a:t>20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1EA63A-54E9-43EB-8E14-12B303804630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16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5BAC5E-9CD4-4A5B-96CC-FFC9BCB94897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150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C90E42-C876-4E04-BC50-B8272F286123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F51446-2BB9-44DD-8BC3-8CF75C209F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31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38B908-7F4A-43EC-A4E0-4589A0EFF9F9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4825CA-E06F-4FCE-83C0-B098515C1C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34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EC3D6F-4BC5-48E1-BD29-8244C4E6D22C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2323F1-4865-47EF-B25C-4AB741F136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385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C1C95C-0949-4D67-8DF5-C342CCB902DB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29394A-D032-4C1D-848B-55A7030EEC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67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202709-F7B5-4753-8E48-94CB3949C3DD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0CF9F7-C06A-4617-BD4E-2794D3C282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17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54C75B-434F-447E-BC23-188318135670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7FA908-9599-4396-BA65-A75F45C73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80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206B5F-6988-4522-A633-7D4810B161E1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1432FA-8983-415D-83AF-BA2E2403D5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716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510979-2339-4A4B-BFF0-7FFD9E434D98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D8BCA9-8508-41A6-8220-D3FC68D3FE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1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EAC722-660F-4AEE-BA5B-857A726B7027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2C3572-0D88-4503-B0D8-4ACC1DD497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116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C1B8C2-FD5E-4C9D-9F0A-574F605F0F41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D40A8B-9A24-4381-8F3E-29B6C8B8D6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21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1D5BF5-9A47-4F03-A863-A54351200387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DA15B1-B15A-401A-BC73-22760F0A72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863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0693E0-A23A-4B29-A31C-F05EF897F6B0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532BD4-4334-4983-BA9F-02EDF5065C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243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5ED4C7-0792-4600-9A1E-154D08612C2A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6C8377-6E05-4CB7-AD7A-591896AB6C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816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457F60-FFCC-4FA2-8433-9E310B5EFBD3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7EFD40-ED29-4A71-9C43-4964091A33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58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93340E-7887-4906-92F7-8B77410CC458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0ECAC9-00DB-4B85-9B5A-9B8DCF91A5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360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F95C38-A03A-4A50-9F2A-EA315994C0C6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011DAE-9D3C-4C3D-A815-D01AC46B63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3406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29BFF4-5055-4730-8A4D-3C3BEADDA1BD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ED31B2-26A3-4FF4-ACA0-25E8885C17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014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CD7115-674B-4D88-A69E-5B22B9F7A1A7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CF6E55-31D3-4692-ACE8-E92CB9EB92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410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E5C8C0-5280-417F-9764-DD7497CCBF9D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ED48F2-16E6-4FB9-A830-046942CE6A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343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58BFDA-1839-400C-82CB-9B1E34E5A34C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4DBE76-3FC4-4D75-97C8-6E4DCA8912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7062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57BC00-9324-4584-8386-0AEE05C3E2C5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F37861-E1C4-4D9B-9497-A638C86494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68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728C8C-5AE4-4EF4-8519-29F0E1A5EE36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8D1D08-44E1-42DD-87E5-AE635A96BB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19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73F7B9-5756-47C1-8578-21449FE3D18E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4CD05A-D1E0-4837-8D10-F4F030C72F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1434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71BD6A-1F09-4C60-908D-DBDE97BEAD57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1C8299-F431-467F-A2A0-AE7074A910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96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9CC859-1126-4B1C-8038-8F6F3EFC651F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212F91-E574-45A8-B312-131681B04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006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06DC45-F3FA-4240-9F3F-26F3649F6D05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4320AE-2BA1-4CDA-854B-B5DA0DD8EC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2481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AF9216-7A30-4FBD-8AAE-AEB0B12E8A14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321A8F-9C39-4258-BDEB-7790474930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3024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E37-CF78-4A77-A7F3-07AEF7D07F96}" type="datetime1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7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BFEF-81D6-4D3F-895D-84E6D49A552E}" type="datetime1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65-E77F-46F9-8049-C9D650FE687D}" type="datetime1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39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BD1-33EE-4A96-BEC6-9DF6898D5E8C}" type="datetime1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023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61DF-4588-440C-97C0-F26B0818A6B5}" type="datetime1">
              <a:rPr lang="en-GB" smtClean="0"/>
              <a:t>10/10/2021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31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16D8-DFCF-47E7-9686-F0E598F91A43}" type="datetime1">
              <a:rPr lang="en-GB" smtClean="0"/>
              <a:t>10/10/2021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7ADA9D-FA1D-494E-BF77-AB459C4A7FBE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9FB8EA-07EE-498D-B720-B51485427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98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02A-E97F-4A75-8824-24303864A021}" type="datetime1">
              <a:rPr lang="en-GB" smtClean="0"/>
              <a:t>10/10/2021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55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616C-204F-475B-80A7-6431F0622A82}" type="datetime1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09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55C5-3634-4C5F-AD52-40F003C8AF09}" type="datetime1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04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557B-3DBF-4680-975E-041788328621}" type="datetime1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82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BD25-AAA3-4338-A6BC-357404194EB1}" type="datetime1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DE064B-0104-4791-B225-C19517285B6A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BE08D5-A39E-42FD-8A84-36B085E7F8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86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04EDF2-1391-4892-93A9-7D94BDD412BB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A7BD5B-85A3-4448-B6EE-678CF5D3D1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8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AA441C-6756-49E9-AA4E-DF1874425C43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6D5293-ADB2-4156-84B4-8DE38366DB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2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E22E4F-6F11-4773-B1E4-0EECB0B3540E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65A7CE-8418-4C9E-9266-E65FE9EE06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48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B4EB74-A67D-4006-BDB4-1928E0736363}" type="datetime1">
              <a:rPr lang="en-US" altLang="en-US"/>
              <a:pPr>
                <a:defRPr/>
              </a:pPr>
              <a:t>10/10/2021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725850-EE27-4A34-A812-A49CD255FD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9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PS POWERPOINT 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287338"/>
            <a:ext cx="9364663" cy="743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  <p:sldLayoutId id="21474853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PS POWERPOINT 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287338"/>
            <a:ext cx="9364663" cy="743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PS POWERPOINT 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287338"/>
            <a:ext cx="9364663" cy="743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0" r:id="rId1"/>
    <p:sldLayoutId id="2147485381" r:id="rId2"/>
    <p:sldLayoutId id="2147485382" r:id="rId3"/>
    <p:sldLayoutId id="2147485383" r:id="rId4"/>
    <p:sldLayoutId id="2147485384" r:id="rId5"/>
    <p:sldLayoutId id="2147485385" r:id="rId6"/>
    <p:sldLayoutId id="2147485386" r:id="rId7"/>
    <p:sldLayoutId id="2147485387" r:id="rId8"/>
    <p:sldLayoutId id="2147485388" r:id="rId9"/>
    <p:sldLayoutId id="2147485389" r:id="rId10"/>
    <p:sldLayoutId id="21474853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A23B-82AF-44F3-BB44-CB07D6585DF9}" type="datetime1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8ED3-51E9-4677-B5B5-67A182106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0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frm=1&amp;source=images&amp;cd=&amp;cad=rja&amp;docid=-jPjvQJaJfg_LM&amp;tbnid=8bFVChkQy8d3bM:&amp;ved=0CAUQjRw&amp;url=http://www.croydon.ac.uk/en/apprenticeships/&amp;ei=prNLUpPvBYfI0AW3vIHYBQ&amp;bvm=bv.53371865,d.d2k&amp;psig=AFQjCNG1TGSsYOVSit-GEc2YdODbfr-llQ&amp;ust=138077924949261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psportal.sweynepark.com/Pages/default.asp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london.jollypeople.com/files/2010/10/Deborah-Meaden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kudos.cascaid.co.uk/#/" TargetMode="External"/><Relationship Id="rId3" Type="http://schemas.openxmlformats.org/officeDocument/2006/relationships/hyperlink" Target="https://www.gov.uk/apprenticeships-guide/overview" TargetMode="External"/><Relationship Id="rId7" Type="http://schemas.openxmlformats.org/officeDocument/2006/relationships/hyperlink" Target="https://www.ucas.com/" TargetMode="External"/><Relationship Id="rId2" Type="http://schemas.openxmlformats.org/officeDocument/2006/relationships/hyperlink" Target="https://nationalcareersservice.direct.gov.uk/Pages/Home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tch-22.org.uk/services/apprenticeships-and-employability/apprenticeships-for-learners/" TargetMode="External"/><Relationship Id="rId5" Type="http://schemas.openxmlformats.org/officeDocument/2006/relationships/hyperlink" Target="https://www.healthcareers.nhs.uk/career-planning/study-and-training/apprenticeships-traineeships-and-cadet-schemes" TargetMode="External"/><Relationship Id="rId10" Type="http://schemas.openxmlformats.org/officeDocument/2006/relationships/hyperlink" Target="http://sweynepark.com/html/learning/careers/index.html" TargetMode="External"/><Relationship Id="rId4" Type="http://schemas.openxmlformats.org/officeDocument/2006/relationships/hyperlink" Target="https://www.indeed.co.uk/Apprenticeships-jobs-in-Rayleigh" TargetMode="External"/><Relationship Id="rId9" Type="http://schemas.openxmlformats.org/officeDocument/2006/relationships/hyperlink" Target="http://icould.com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143000" y="1785938"/>
            <a:ext cx="65722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en-GB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WordArt 7"/>
          <p:cNvSpPr>
            <a:spLocks noChangeArrowheads="1" noChangeShapeType="1" noTextEdit="1"/>
          </p:cNvSpPr>
          <p:nvPr/>
        </p:nvSpPr>
        <p:spPr bwMode="auto">
          <a:xfrm>
            <a:off x="1187450" y="1628775"/>
            <a:ext cx="6697663" cy="2592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Thinking about</a:t>
            </a:r>
          </a:p>
          <a:p>
            <a:pPr algn="ctr"/>
            <a:r>
              <a:rPr lang="en-GB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Your Future In</a:t>
            </a:r>
          </a:p>
          <a:p>
            <a:pPr algn="ctr"/>
            <a:r>
              <a:rPr lang="en-GB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Education or Training</a:t>
            </a:r>
          </a:p>
          <a:p>
            <a:pPr algn="ctr"/>
            <a:r>
              <a:rPr lang="en-GB" sz="3600" kern="10" dirty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In 2021-22</a:t>
            </a:r>
          </a:p>
        </p:txBody>
      </p:sp>
      <p:sp>
        <p:nvSpPr>
          <p:cNvPr id="39944" name="AutoShape 17" descr="/Main Prospectus 2018/qics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5" name="AutoShape 21" descr="qicsLogo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13782" r="13474" b="6319"/>
          <a:stretch>
            <a:fillRect/>
          </a:stretch>
        </p:blipFill>
        <p:spPr bwMode="auto">
          <a:xfrm>
            <a:off x="1403350" y="836613"/>
            <a:ext cx="7345363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8575" y="1268413"/>
            <a:ext cx="2268538" cy="1077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Future jobs 2030?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14764" r="12920" b="5502"/>
          <a:stretch>
            <a:fillRect/>
          </a:stretch>
        </p:blipFill>
        <p:spPr bwMode="auto">
          <a:xfrm>
            <a:off x="1312863" y="908050"/>
            <a:ext cx="76549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179388" y="1484313"/>
            <a:ext cx="2268537" cy="1077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Future jobs 2030?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250825" y="1422400"/>
            <a:ext cx="85693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endParaRPr lang="en-GB" altLang="en-US" sz="3200" dirty="0">
              <a:solidFill>
                <a:schemeClr val="accent1"/>
              </a:solidFill>
            </a:endParaRP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 dirty="0"/>
              <a:t>What am I like as a person?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 dirty="0"/>
              <a:t>What do I enjoy?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 dirty="0"/>
              <a:t>What are my interests?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 dirty="0"/>
              <a:t>What skills/abilities do I have?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 dirty="0"/>
              <a:t>What lifestyle do I want?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 dirty="0"/>
              <a:t>What makes me happy/ambitions?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 dirty="0"/>
              <a:t>Who can help me?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835150" y="576263"/>
            <a:ext cx="5664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4200" dirty="0">
                <a:solidFill>
                  <a:prstClr val="black"/>
                </a:solidFill>
                <a:latin typeface="+mn-lt"/>
                <a:cs typeface="+mn-cs"/>
              </a:rPr>
              <a:t>Careers where do I start?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xfrm>
            <a:off x="1042988" y="4048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Why do qualifications matter?</a:t>
            </a: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7556" r="29526" b="13382"/>
          <a:stretch>
            <a:fillRect/>
          </a:stretch>
        </p:blipFill>
        <p:spPr bwMode="auto">
          <a:xfrm>
            <a:off x="1403648" y="1484784"/>
            <a:ext cx="6048375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6744-F219-4157-8C70-D42D2AF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43006"/>
            <a:ext cx="8229600" cy="1143000"/>
          </a:xfrm>
        </p:spPr>
        <p:txBody>
          <a:bodyPr/>
          <a:lstStyle/>
          <a:p>
            <a:r>
              <a:rPr lang="en-GB" dirty="0"/>
              <a:t>What does having a degree do?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6D16D-498A-4ED6-9F25-DE5ABD3B8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28738" r="17713" b="32281"/>
          <a:stretch/>
        </p:blipFill>
        <p:spPr>
          <a:xfrm>
            <a:off x="457200" y="2132856"/>
            <a:ext cx="8075240" cy="3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8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827088" y="4048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800"/>
              <a:t>How can qualifications affect future wages?</a:t>
            </a:r>
          </a:p>
        </p:txBody>
      </p:sp>
      <p:pic>
        <p:nvPicPr>
          <p:cNvPr id="552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35825" r="31100" b="5113"/>
          <a:stretch>
            <a:fillRect/>
          </a:stretch>
        </p:blipFill>
        <p:spPr bwMode="auto">
          <a:xfrm>
            <a:off x="1258888" y="1628775"/>
            <a:ext cx="61928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 bwMode="auto">
          <a:xfrm>
            <a:off x="533400" y="1143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/>
              <a:t>Why are English &amp; Maths so important?</a:t>
            </a:r>
            <a:endParaRPr lang="en-GB" altLang="en-US" sz="3600"/>
          </a:p>
        </p:txBody>
      </p:sp>
      <p:sp>
        <p:nvSpPr>
          <p:cNvPr id="56323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916113"/>
            <a:ext cx="5040312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/>
            <a:r>
              <a:rPr lang="en-GB" altLang="en-US" sz="2800"/>
              <a:t>Until 18</a:t>
            </a:r>
            <a:r>
              <a:rPr lang="en-GB" altLang="en-US" sz="2800" baseline="30000"/>
              <a:t>th</a:t>
            </a:r>
            <a:r>
              <a:rPr lang="en-GB" altLang="en-US" sz="2800"/>
              <a:t> birthday, need to continue studying for English Language and Maths UNTIL achieve GCSE/iGCSE grade 4 or equivalent</a:t>
            </a:r>
          </a:p>
          <a:p>
            <a:pPr marL="273050" indent="-273050" eaLnBrk="1" hangingPunct="1"/>
            <a:r>
              <a:rPr lang="en-GB" altLang="en-US" sz="2800"/>
              <a:t>Functional skills level 2</a:t>
            </a:r>
          </a:p>
          <a:p>
            <a:pPr marL="273050" indent="-273050" eaLnBrk="1" hangingPunct="1"/>
            <a:r>
              <a:rPr lang="en-GB" altLang="en-US" sz="2800"/>
              <a:t>Grades in English Language/Literature &amp; Maths affect what courses you can do Post-16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endParaRPr lang="en-GB" altLang="en-US" sz="3600"/>
          </a:p>
        </p:txBody>
      </p:sp>
      <p:pic>
        <p:nvPicPr>
          <p:cNvPr id="56324" name="Picture 5" descr="Image result for open 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852738"/>
            <a:ext cx="31035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1042988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What does the new GCSE 1-9 system mean?</a:t>
            </a:r>
          </a:p>
        </p:txBody>
      </p:sp>
      <p:pic>
        <p:nvPicPr>
          <p:cNvPr id="57347" name="Picture 2" descr="Image result for standard pass at gc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/>
          <a:stretch>
            <a:fillRect/>
          </a:stretch>
        </p:blipFill>
        <p:spPr bwMode="auto">
          <a:xfrm>
            <a:off x="2771775" y="1689100"/>
            <a:ext cx="42926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Organization Chart 18"/>
          <p:cNvGrpSpPr>
            <a:grpSpLocks noChangeAspect="1"/>
          </p:cNvGrpSpPr>
          <p:nvPr/>
        </p:nvGrpSpPr>
        <p:grpSpPr bwMode="auto">
          <a:xfrm>
            <a:off x="468313" y="476250"/>
            <a:ext cx="8318500" cy="4476750"/>
            <a:chOff x="279" y="1017"/>
            <a:chExt cx="2910" cy="720"/>
          </a:xfrm>
        </p:grpSpPr>
        <p:cxnSp>
          <p:nvCxnSpPr>
            <p:cNvPr id="58373" name="_s6164"/>
            <p:cNvCxnSpPr>
              <a:cxnSpLocks noChangeShapeType="1"/>
              <a:stCxn id="58379" idx="0"/>
              <a:endCxn id="58376" idx="2"/>
            </p:cNvCxnSpPr>
            <p:nvPr/>
          </p:nvCxnSpPr>
          <p:spPr bwMode="auto">
            <a:xfrm rot="16200000" flipV="1">
              <a:off x="2151" y="873"/>
              <a:ext cx="144" cy="1008"/>
            </a:xfrm>
            <a:prstGeom prst="bentConnector3">
              <a:avLst>
                <a:gd name="adj1" fmla="val 139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4" name="_s6165"/>
            <p:cNvCxnSpPr>
              <a:cxnSpLocks noChangeShapeType="1"/>
              <a:stCxn id="58378" idx="0"/>
              <a:endCxn id="58376" idx="2"/>
            </p:cNvCxnSpPr>
            <p:nvPr/>
          </p:nvCxnSpPr>
          <p:spPr bwMode="auto">
            <a:xfrm rot="16200000" flipV="1">
              <a:off x="1651" y="1373"/>
              <a:ext cx="144" cy="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75" name="_s6166"/>
            <p:cNvCxnSpPr>
              <a:cxnSpLocks noChangeShapeType="1"/>
              <a:stCxn id="58377" idx="0"/>
              <a:endCxn id="58376" idx="2"/>
            </p:cNvCxnSpPr>
            <p:nvPr/>
          </p:nvCxnSpPr>
          <p:spPr bwMode="auto">
            <a:xfrm rot="-5400000">
              <a:off x="1143" y="873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376" name="_s6167"/>
            <p:cNvSpPr>
              <a:spLocks noChangeArrowheads="1"/>
            </p:cNvSpPr>
            <p:nvPr/>
          </p:nvSpPr>
          <p:spPr bwMode="auto">
            <a:xfrm>
              <a:off x="1287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b="1"/>
                <a:t>Post 16 Options</a:t>
              </a:r>
            </a:p>
          </p:txBody>
        </p:sp>
        <p:sp>
          <p:nvSpPr>
            <p:cNvPr id="58377" name="_s6168"/>
            <p:cNvSpPr>
              <a:spLocks noChangeArrowheads="1"/>
            </p:cNvSpPr>
            <p:nvPr/>
          </p:nvSpPr>
          <p:spPr bwMode="auto">
            <a:xfrm>
              <a:off x="279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 b="1"/>
                <a:t>Further Education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2000"/>
                <a:t>A Levels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2000"/>
                <a:t>Diplomas e.g. </a:t>
              </a:r>
            </a:p>
            <a:p>
              <a:pPr algn="ctr" eaLnBrk="1" hangingPunct="1"/>
              <a:r>
                <a:rPr lang="en-GB" altLang="en-US" sz="2000"/>
                <a:t>BTEC, UAL</a:t>
              </a:r>
            </a:p>
            <a:p>
              <a:pPr algn="ctr" eaLnBrk="1" hangingPunct="1"/>
              <a:endParaRPr lang="en-GB" altLang="en-US" sz="2000"/>
            </a:p>
          </p:txBody>
        </p:sp>
        <p:sp>
          <p:nvSpPr>
            <p:cNvPr id="58378" name="_s6169"/>
            <p:cNvSpPr>
              <a:spLocks noChangeArrowheads="1"/>
            </p:cNvSpPr>
            <p:nvPr/>
          </p:nvSpPr>
          <p:spPr bwMode="auto">
            <a:xfrm>
              <a:off x="1265" y="1449"/>
              <a:ext cx="92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GB" altLang="en-US" sz="2000" b="1"/>
            </a:p>
            <a:p>
              <a:pPr algn="ctr" eaLnBrk="1" hangingPunct="1"/>
              <a:r>
                <a:rPr lang="en-GB" altLang="en-US" sz="2000" b="1"/>
                <a:t>Training 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2000"/>
                <a:t>Apprenticeships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2000"/>
                <a:t>Traineeships</a:t>
              </a:r>
            </a:p>
            <a:p>
              <a:pPr algn="ctr" eaLnBrk="1" hangingPunct="1"/>
              <a:endParaRPr lang="en-GB" altLang="en-US" sz="2000"/>
            </a:p>
            <a:p>
              <a:pPr algn="ctr" eaLnBrk="1" hangingPunct="1"/>
              <a:endParaRPr lang="en-GB" altLang="en-US" sz="2000"/>
            </a:p>
          </p:txBody>
        </p:sp>
        <p:sp>
          <p:nvSpPr>
            <p:cNvPr id="58379" name="_s6170"/>
            <p:cNvSpPr>
              <a:spLocks noChangeArrowheads="1"/>
            </p:cNvSpPr>
            <p:nvPr/>
          </p:nvSpPr>
          <p:spPr bwMode="auto">
            <a:xfrm>
              <a:off x="2264" y="1449"/>
              <a:ext cx="92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GB" altLang="en-US" sz="2100" b="1"/>
            </a:p>
            <a:p>
              <a:pPr algn="ctr" eaLnBrk="1" hangingPunct="1"/>
              <a:endParaRPr lang="en-GB" altLang="en-US" sz="2100" b="1"/>
            </a:p>
            <a:p>
              <a:pPr algn="ctr" eaLnBrk="1" hangingPunct="1"/>
              <a:endParaRPr lang="en-GB" altLang="en-US" sz="2100" b="1"/>
            </a:p>
            <a:p>
              <a:pPr algn="ctr" eaLnBrk="1" hangingPunct="1"/>
              <a:r>
                <a:rPr lang="en-GB" altLang="en-US" sz="2000" b="1"/>
                <a:t>Part time Education</a:t>
              </a:r>
            </a:p>
            <a:p>
              <a:pPr algn="ctr" eaLnBrk="1" hangingPunct="1"/>
              <a:r>
                <a:rPr lang="en-GB" altLang="en-US" sz="2000" b="1"/>
                <a:t>or Training if: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2000"/>
                <a:t>Employed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2000"/>
                <a:t>Self-Employed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2000"/>
                <a:t>Volunteering</a:t>
              </a:r>
            </a:p>
            <a:p>
              <a:pPr algn="ctr" eaLnBrk="1" hangingPunct="1"/>
              <a:endParaRPr lang="en-GB" altLang="en-US" sz="2100" b="1"/>
            </a:p>
            <a:p>
              <a:pPr algn="ctr" eaLnBrk="1" hangingPunct="1"/>
              <a:endParaRPr lang="en-GB" altLang="en-US" sz="2100" b="1"/>
            </a:p>
            <a:p>
              <a:pPr algn="ctr" eaLnBrk="1" hangingPunct="1"/>
              <a:endParaRPr lang="en-GB" altLang="en-US" sz="2100" b="1"/>
            </a:p>
          </p:txBody>
        </p:sp>
      </p:grpSp>
      <p:pic>
        <p:nvPicPr>
          <p:cNvPr id="583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5300663"/>
            <a:ext cx="618013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-107950" y="13716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Raising Participation </a:t>
            </a:r>
          </a:p>
          <a:p>
            <a:pPr eaLnBrk="1" hangingPunct="1"/>
            <a:r>
              <a:rPr lang="en-GB" altLang="en-US" sz="2800"/>
              <a:t>Age (RPA)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1" y="895350"/>
            <a:ext cx="511958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1" y="4995174"/>
            <a:ext cx="721519" cy="146019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GB" sz="825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Grade 4-9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760" y="5481228"/>
            <a:ext cx="721519" cy="200025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GB" sz="825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Grade 1-3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2931" y="1700808"/>
            <a:ext cx="1158359" cy="19654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endParaRPr lang="en-GB" sz="105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C75AC0-24E5-479E-9C1A-4B180E05EDBC}"/>
              </a:ext>
            </a:extLst>
          </p:cNvPr>
          <p:cNvSpPr/>
          <p:nvPr/>
        </p:nvSpPr>
        <p:spPr>
          <a:xfrm>
            <a:off x="4640893" y="3738557"/>
            <a:ext cx="1155526" cy="94226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A7C7C-7DDE-4769-B7A9-D450F68400A3}"/>
              </a:ext>
            </a:extLst>
          </p:cNvPr>
          <p:cNvSpPr txBox="1"/>
          <p:nvPr/>
        </p:nvSpPr>
        <p:spPr>
          <a:xfrm>
            <a:off x="4819388" y="4070176"/>
            <a:ext cx="7275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/>
                <a:cs typeface="+mn-cs"/>
              </a:rPr>
              <a:t>T-Level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73D25-66CD-45F3-8C4A-51E26FDBE931}"/>
              </a:ext>
            </a:extLst>
          </p:cNvPr>
          <p:cNvSpPr/>
          <p:nvPr/>
        </p:nvSpPr>
        <p:spPr>
          <a:xfrm>
            <a:off x="2264080" y="3738557"/>
            <a:ext cx="1113750" cy="94226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3A7BA-37E9-4B0E-A30A-B7E9D11161BC}"/>
              </a:ext>
            </a:extLst>
          </p:cNvPr>
          <p:cNvSpPr txBox="1"/>
          <p:nvPr/>
        </p:nvSpPr>
        <p:spPr>
          <a:xfrm>
            <a:off x="2411760" y="4051066"/>
            <a:ext cx="7215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/>
                <a:cs typeface="+mn-cs"/>
              </a:rPr>
              <a:t>A-Level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823A2-8B76-4955-BA7E-63276383D3C1}"/>
              </a:ext>
            </a:extLst>
          </p:cNvPr>
          <p:cNvSpPr/>
          <p:nvPr/>
        </p:nvSpPr>
        <p:spPr>
          <a:xfrm>
            <a:off x="3457183" y="3738557"/>
            <a:ext cx="1103357" cy="94226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FCD06-4C00-4D71-98D5-F994A6D9408B}"/>
              </a:ext>
            </a:extLst>
          </p:cNvPr>
          <p:cNvSpPr txBox="1"/>
          <p:nvPr/>
        </p:nvSpPr>
        <p:spPr>
          <a:xfrm>
            <a:off x="3468643" y="3769551"/>
            <a:ext cx="110335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black"/>
                </a:solidFill>
                <a:latin typeface="Calibri"/>
                <a:cs typeface="+mn-cs"/>
              </a:rPr>
              <a:t>Level 3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black"/>
                </a:solidFill>
                <a:latin typeface="Calibri"/>
                <a:cs typeface="+mn-cs"/>
              </a:rPr>
              <a:t>Ext Diploma,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black"/>
                </a:solidFill>
                <a:latin typeface="Calibri"/>
                <a:cs typeface="+mn-cs"/>
              </a:rPr>
              <a:t>Nat Diploma,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black"/>
                </a:solidFill>
                <a:latin typeface="Calibri"/>
                <a:cs typeface="+mn-cs"/>
              </a:rPr>
              <a:t>Ext Certificate etc.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1ACEB-1A3D-48EE-8A5A-F2918EEE3E16}"/>
              </a:ext>
            </a:extLst>
          </p:cNvPr>
          <p:cNvSpPr txBox="1"/>
          <p:nvPr/>
        </p:nvSpPr>
        <p:spPr>
          <a:xfrm>
            <a:off x="5832932" y="2022171"/>
            <a:ext cx="114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Degree Apprenticeship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BBF14-217E-4C34-99CB-5E16E3645C3E}"/>
              </a:ext>
            </a:extLst>
          </p:cNvPr>
          <p:cNvSpPr txBox="1"/>
          <p:nvPr/>
        </p:nvSpPr>
        <p:spPr>
          <a:xfrm>
            <a:off x="5909854" y="2970149"/>
            <a:ext cx="114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Higher Apprenticeship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B8E776-8037-4793-8A49-73526685BB2B}"/>
              </a:ext>
            </a:extLst>
          </p:cNvPr>
          <p:cNvSpPr/>
          <p:nvPr/>
        </p:nvSpPr>
        <p:spPr>
          <a:xfrm>
            <a:off x="3457184" y="4742809"/>
            <a:ext cx="2339235" cy="452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692F67-656A-4EA6-813F-1D37FEFBA85F}"/>
              </a:ext>
            </a:extLst>
          </p:cNvPr>
          <p:cNvSpPr/>
          <p:nvPr/>
        </p:nvSpPr>
        <p:spPr>
          <a:xfrm>
            <a:off x="3457184" y="5229127"/>
            <a:ext cx="2339235" cy="452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86519-D05B-418F-A5AE-72FAF5358260}"/>
              </a:ext>
            </a:extLst>
          </p:cNvPr>
          <p:cNvSpPr txBox="1"/>
          <p:nvPr/>
        </p:nvSpPr>
        <p:spPr>
          <a:xfrm>
            <a:off x="3651885" y="4796190"/>
            <a:ext cx="1840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Level 2 Diploma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prstClr val="black"/>
                </a:solidFill>
                <a:latin typeface="Calibri"/>
                <a:cs typeface="+mn-cs"/>
              </a:rPr>
              <a:t>First Diploma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02FDE-8EFE-4310-8CCA-492B91D9EA76}"/>
              </a:ext>
            </a:extLst>
          </p:cNvPr>
          <p:cNvSpPr txBox="1"/>
          <p:nvPr/>
        </p:nvSpPr>
        <p:spPr>
          <a:xfrm>
            <a:off x="3706686" y="5222797"/>
            <a:ext cx="1840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cs typeface="+mn-cs"/>
              </a:rPr>
              <a:t>Level 1 Diploma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prstClr val="black"/>
                </a:solidFill>
                <a:latin typeface="Calibri"/>
                <a:cs typeface="+mn-cs"/>
              </a:rPr>
              <a:t>Foundation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4635B-7927-4F33-9133-DAC651583DB3}"/>
              </a:ext>
            </a:extLst>
          </p:cNvPr>
          <p:cNvCxnSpPr/>
          <p:nvPr/>
        </p:nvCxnSpPr>
        <p:spPr>
          <a:xfrm flipV="1">
            <a:off x="5909855" y="2895861"/>
            <a:ext cx="0" cy="77035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84A65D-1768-468D-B8BA-7197D21FDE71}"/>
              </a:ext>
            </a:extLst>
          </p:cNvPr>
          <p:cNvCxnSpPr>
            <a:cxnSpLocks/>
          </p:cNvCxnSpPr>
          <p:nvPr/>
        </p:nvCxnSpPr>
        <p:spPr>
          <a:xfrm>
            <a:off x="5909855" y="2895861"/>
            <a:ext cx="1072041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0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Who is presenting this evening?</a:t>
            </a:r>
          </a:p>
        </p:txBody>
      </p:sp>
      <p:sp>
        <p:nvSpPr>
          <p:cNvPr id="40963" name="Content Placeholder 1"/>
          <p:cNvSpPr txBox="1">
            <a:spLocks/>
          </p:cNvSpPr>
          <p:nvPr/>
        </p:nvSpPr>
        <p:spPr bwMode="auto">
          <a:xfrm>
            <a:off x="427038" y="1700213"/>
            <a:ext cx="870743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Ed Hawkings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	Assistant Headteacher who manages the careers advice at 	Sweyne Park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 sz="2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Steve Cooper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	Independent careers advisor who works closely with the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	school, employed by Connexions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 sz="2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 sz="2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altLang="en-US" sz="2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250825" y="1557338"/>
            <a:ext cx="8569325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Clr>
                <a:srgbClr val="1B0696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3200" dirty="0"/>
              <a:t>How far am I prepared to travel?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3200" dirty="0"/>
              <a:t>What providers are there?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3200" dirty="0"/>
              <a:t>What courses am I interested in?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3200" dirty="0"/>
              <a:t>What provider will suit me?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3200" dirty="0"/>
              <a:t>    </a:t>
            </a:r>
            <a:r>
              <a:rPr lang="en-GB" altLang="en-US" sz="2600" dirty="0"/>
              <a:t>Visits &amp; websites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Ofsted reports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Course completion/outcomes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People going there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Progression/next steps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English/Maths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Employability</a:t>
            </a:r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endParaRPr lang="en-GB" altLang="en-US" sz="2600" dirty="0"/>
          </a:p>
          <a:p>
            <a:pPr marL="457200" indent="-457200" algn="ctr" eaLnBrk="1" hangingPunct="1">
              <a:buClr>
                <a:srgbClr val="1B0696"/>
              </a:buClr>
              <a:buFont typeface="Arial" panose="020B0604020202020204" pitchFamily="34" charset="0"/>
              <a:buChar char="•"/>
              <a:defRPr/>
            </a:pPr>
            <a:endParaRPr lang="en-GB" altLang="en-US" sz="3200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835150" y="576263"/>
            <a:ext cx="7381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4200" dirty="0">
                <a:solidFill>
                  <a:prstClr val="black"/>
                </a:solidFill>
                <a:latin typeface="+mn-lt"/>
                <a:cs typeface="+mn-cs"/>
              </a:rPr>
              <a:t>Destinations – where do I start?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What are popular A levels?</a:t>
            </a:r>
            <a:br>
              <a:rPr lang="en-GB" altLang="en-US" dirty="0"/>
            </a:br>
            <a:r>
              <a:rPr lang="en-GB" altLang="en-US" sz="2400" dirty="0"/>
              <a:t>(Also known as GCEs)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2713" y="1341438"/>
            <a:ext cx="5113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Art &amp; Design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Business Studies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Dance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Drama &amp; Theatre Studies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Economics		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English Language	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English Literature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French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Geography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Government &amp; Politics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German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History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None/>
            </a:pPr>
            <a:endParaRPr lang="en-GB" alt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92838" y="1341438"/>
            <a:ext cx="273526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Applied Science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 b="1">
                <a:solidFill>
                  <a:schemeClr val="tx2"/>
                </a:solidFill>
                <a:latin typeface="Candara" panose="020E0502030303020204" pitchFamily="34" charset="0"/>
              </a:rPr>
              <a:t>Biology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 b="1">
                <a:solidFill>
                  <a:schemeClr val="tx2"/>
                </a:solidFill>
                <a:latin typeface="Candara" panose="020E0502030303020204" pitchFamily="34" charset="0"/>
              </a:rPr>
              <a:t>Chemistry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Geology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 b="1">
                <a:solidFill>
                  <a:schemeClr val="tx2"/>
                </a:solidFill>
                <a:latin typeface="Candara" panose="020E0502030303020204" pitchFamily="34" charset="0"/>
              </a:rPr>
              <a:t>Maths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 b="1">
                <a:solidFill>
                  <a:schemeClr val="tx2"/>
                </a:solidFill>
                <a:latin typeface="Candara" panose="020E0502030303020204" pitchFamily="34" charset="0"/>
              </a:rPr>
              <a:t>Further Maths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 b="1">
                <a:solidFill>
                  <a:schemeClr val="tx2"/>
                </a:solidFill>
                <a:latin typeface="Candara" panose="020E0502030303020204" pitchFamily="34" charset="0"/>
              </a:rPr>
              <a:t>Physics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76650" y="1365250"/>
            <a:ext cx="27368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Computing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Music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Mandarin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PE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Philosophy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Product design: Graphics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Product design:  Textiles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 dirty="0">
                <a:solidFill>
                  <a:schemeClr val="tx2"/>
                </a:solidFill>
                <a:latin typeface="Candara" panose="020E0502030303020204" pitchFamily="34" charset="0"/>
              </a:rPr>
              <a:t>Psychology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endParaRPr lang="en-GB" altLang="en-US" sz="2400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51550" y="4494213"/>
            <a:ext cx="3240088" cy="21034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Font typeface="Symbol" pitchFamily="18" charset="2"/>
              <a:buNone/>
              <a:defRPr/>
            </a:pPr>
            <a:r>
              <a:rPr lang="en-GB" sz="2000" b="1" dirty="0"/>
              <a:t>Consider University courses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GB" sz="2000" dirty="0"/>
              <a:t>Facilitating subjects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GB" sz="2000" dirty="0"/>
              <a:t>Where to study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GB" sz="2000" dirty="0"/>
              <a:t>3 &amp; 1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GB" sz="2000" dirty="0"/>
              <a:t>Essay writing subjects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n-GB" sz="2000" dirty="0"/>
              <a:t>Higher Apprenticeships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/>
              <a:t>What are the entry requirements to do A levels?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24923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altLang="en-US" sz="2800"/>
              <a:t>AS &amp; A2 Levels</a:t>
            </a:r>
          </a:p>
          <a:p>
            <a:pPr eaLnBrk="1" hangingPunct="1"/>
            <a:r>
              <a:rPr lang="en-GB" altLang="en-US" sz="2800"/>
              <a:t>GCSE grades of </a:t>
            </a:r>
            <a:r>
              <a:rPr lang="en-GB" altLang="en-US" sz="2800" b="1"/>
              <a:t>at least a 6 (B)  </a:t>
            </a:r>
            <a:r>
              <a:rPr lang="en-GB" altLang="en-US" sz="2800"/>
              <a:t>in the subjects being studied, as well as </a:t>
            </a:r>
            <a:r>
              <a:rPr lang="en-GB" altLang="en-US" sz="2800" b="1"/>
              <a:t>at least a 4-5 (C) in English Language/Literature and Maths</a:t>
            </a:r>
          </a:p>
          <a:p>
            <a:pPr eaLnBrk="1" hangingPunct="1"/>
            <a:r>
              <a:rPr lang="en-GB" altLang="en-US" sz="2800" b="1"/>
              <a:t>Main route into university</a:t>
            </a:r>
            <a:r>
              <a:rPr lang="en-GB" altLang="en-US" sz="2800"/>
              <a:t>, especially Russell Group (24 top universities)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     Examples of BTECs/Diplomas &amp; other professional qualifications?</a:t>
            </a:r>
            <a:br>
              <a:rPr lang="en-GB" altLang="en-US"/>
            </a:br>
            <a:r>
              <a:rPr lang="en-GB" altLang="en-US" sz="2400"/>
              <a:t>(Various levels and sized qualifications)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5888" y="2132013"/>
            <a:ext cx="51133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Animal management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Applied science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Art &amp; design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Beauty Therapy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Bricklaying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Business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Carpentry &amp; joinery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Children’s care learning &amp; development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Engineering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Hairdressing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Health &amp; social care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endParaRPr lang="en-GB" altLang="en-US" sz="2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0" y="2132013"/>
            <a:ext cx="4392613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Horse management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Hospitality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Professional cookery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IT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Media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Music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Music technology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Performing arts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Photography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Public services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Sport &amp; exercise sciences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r>
              <a:rPr lang="en-GB" altLang="en-US" sz="2400">
                <a:solidFill>
                  <a:schemeClr val="tx2"/>
                </a:solidFill>
                <a:latin typeface="Candara" panose="020E0502030303020204" pitchFamily="34" charset="0"/>
              </a:rPr>
              <a:t>Vehicle maintenance &amp; repair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Candara" panose="020E0502030303020204" pitchFamily="34" charset="0"/>
              <a:buChar char="*"/>
            </a:pPr>
            <a:endParaRPr lang="en-GB" altLang="en-US" sz="240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Symbol" panose="05050102010706020507" pitchFamily="18" charset="2"/>
              <a:buChar char=""/>
            </a:pPr>
            <a:endParaRPr lang="en-GB" altLang="en-US" sz="24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388" y="2133600"/>
            <a:ext cx="885666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/>
              <a:t>Assessed through combinations of internal and external units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Level 3 can be a route to university, with A levels or D*/D/M grade combinations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/>
              <a:t>Entry requirements depend on level, are specific to course, &amp; college/school studied at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800"/>
              <a:t>	Entry Level: </a:t>
            </a:r>
            <a:r>
              <a:rPr lang="en-GB" altLang="en-US" sz="2800" b="1"/>
              <a:t>Ability to work at Entry Level 1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800"/>
              <a:t>	Level 1:  </a:t>
            </a:r>
            <a:r>
              <a:rPr lang="en-GB" altLang="en-US" sz="2800" b="1"/>
              <a:t>Ability to work at Level 1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800"/>
              <a:t>	Level 2:  </a:t>
            </a:r>
            <a:r>
              <a:rPr lang="en-GB" altLang="en-US" sz="2800" b="1"/>
              <a:t>Two GCSE at 3+ (English and Maths at 3+)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2800"/>
              <a:t>	Level 3:  </a:t>
            </a:r>
            <a:r>
              <a:rPr lang="en-GB" altLang="en-US" sz="2800" b="1"/>
              <a:t>4/5 GCSEs at 4+(C+) </a:t>
            </a:r>
            <a:r>
              <a:rPr lang="en-GB" altLang="en-US" sz="2800" b="1" u="sng"/>
              <a:t>inc.</a:t>
            </a:r>
            <a:r>
              <a:rPr lang="en-GB" altLang="en-US" sz="2800" b="1"/>
              <a:t> English &amp; Maths at 4+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908050"/>
            <a:ext cx="85185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/>
              <a:t>What are BTECs/Diplomas/Professional qualifications?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/>
          </p:nvPr>
        </p:nvSpPr>
        <p:spPr bwMode="auto">
          <a:xfrm>
            <a:off x="1098550" y="549275"/>
            <a:ext cx="82089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800"/>
              <a:t>Diplomas (including BTECs) beware the names, levels and sizes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 bwMode="auto">
          <a:xfrm>
            <a:off x="90488" y="1720850"/>
            <a:ext cx="9217025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2800" dirty="0"/>
              <a:t>Level 1/2/3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    GCSE 3-1 (D-G), GCSE 9-4 (A*-C), A level</a:t>
            </a:r>
          </a:p>
          <a:p>
            <a:pPr eaLnBrk="1" hangingPunct="1">
              <a:defRPr/>
            </a:pPr>
            <a:r>
              <a:rPr lang="en-GB" altLang="en-US" sz="2800" dirty="0"/>
              <a:t>Extended Certificate/Foundation Diploma/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    Diploma/Extended Diploma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L2 GLH or guided learning hours – multiples of 120GLH (where 1 equivalent to a GCSE is 120GLH)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L3 GLH or guided learning hours – multiples of 360GLH (where 1 equivalent to an A level is 360GLH)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e.g. Engineering level 2 Extended Certificate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       Engineering level 3 Diploma or Extended Diploma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2800" dirty="0"/>
              <a:t>       </a:t>
            </a:r>
            <a:r>
              <a:rPr lang="en-GB" altLang="en-US" dirty="0"/>
              <a:t> 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 bwMode="auto">
          <a:xfrm>
            <a:off x="468313" y="9080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Foundation Learning – Entry Level / Level 1</a:t>
            </a:r>
          </a:p>
        </p:txBody>
      </p:sp>
      <p:sp>
        <p:nvSpPr>
          <p:cNvPr id="66563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2332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en-GB" altLang="en-US"/>
              <a:t>Foundation Learning courses are one-year programmes that can help you to progress onto a Level 2 BTEC Diploma or Apprenticeship. It includes a vocational qualification, Functional Skills in English, Maths &amp; ICT, and Personal &amp; Social Development.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 bwMode="auto">
          <a:xfrm>
            <a:off x="468313" y="8366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Apprenticeships – popular types…</a:t>
            </a:r>
          </a:p>
        </p:txBody>
      </p:sp>
      <p:sp>
        <p:nvSpPr>
          <p:cNvPr id="67587" name="Content Placeholder 1"/>
          <p:cNvSpPr>
            <a:spLocks noGrp="1"/>
          </p:cNvSpPr>
          <p:nvPr>
            <p:ph idx="1"/>
          </p:nvPr>
        </p:nvSpPr>
        <p:spPr bwMode="auto">
          <a:xfrm>
            <a:off x="593725" y="4203700"/>
            <a:ext cx="3095625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/>
            <a:r>
              <a:rPr lang="en-GB" altLang="en-US" sz="2600"/>
              <a:t>Animal care</a:t>
            </a:r>
          </a:p>
          <a:p>
            <a:pPr marL="273050" indent="-273050" eaLnBrk="1" hangingPunct="1"/>
            <a:r>
              <a:rPr lang="en-GB" altLang="en-US" sz="2600"/>
              <a:t>Catering</a:t>
            </a:r>
          </a:p>
          <a:p>
            <a:pPr marL="273050" indent="-273050" eaLnBrk="1" hangingPunct="1"/>
            <a:r>
              <a:rPr lang="en-GB" altLang="en-US" sz="2600"/>
              <a:t>Childcare</a:t>
            </a:r>
          </a:p>
          <a:p>
            <a:pPr marL="273050" indent="-273050" eaLnBrk="1" hangingPunct="1"/>
            <a:r>
              <a:rPr lang="en-GB" altLang="en-US" sz="2600"/>
              <a:t>Construction</a:t>
            </a:r>
          </a:p>
          <a:p>
            <a:pPr marL="273050" indent="-273050" eaLnBrk="1" hangingPunct="1"/>
            <a:r>
              <a:rPr lang="en-GB" altLang="en-US" sz="2600"/>
              <a:t>Engineering</a:t>
            </a:r>
          </a:p>
          <a:p>
            <a:pPr marL="273050" indent="-273050" eaLnBrk="1" hangingPunct="1"/>
            <a:r>
              <a:rPr lang="en-GB" altLang="en-US" sz="2600"/>
              <a:t>Hairdressing</a:t>
            </a:r>
          </a:p>
          <a:p>
            <a:pPr marL="273050" indent="-273050" eaLnBrk="1" hangingPunct="1"/>
            <a:endParaRPr lang="en-GB" altLang="en-US" sz="2600"/>
          </a:p>
        </p:txBody>
      </p:sp>
      <p:pic>
        <p:nvPicPr>
          <p:cNvPr id="67588" name="Picture 5" descr="http://www.croydon.ac.uk/filemanager/root/site_assets/section_banner/employer_guide_bann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48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160963" y="4292600"/>
            <a:ext cx="30241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Horticulture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Mechanics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Office work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Retail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600">
                <a:solidFill>
                  <a:srgbClr val="000000"/>
                </a:solidFill>
                <a:latin typeface="Calibri" panose="020F0502020204030204" pitchFamily="34" charset="0"/>
              </a:rPr>
              <a:t>Veterinary nursing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/>
              <a:t>Apprenticeships in outline…..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 bwMode="auto">
          <a:xfrm>
            <a:off x="250825" y="1600200"/>
            <a:ext cx="87852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By 2020 the government want 3 million more apprentices</a:t>
            </a:r>
          </a:p>
          <a:p>
            <a:r>
              <a:rPr lang="en-GB" altLang="en-US" dirty="0"/>
              <a:t>Ready for work</a:t>
            </a:r>
          </a:p>
          <a:p>
            <a:r>
              <a:rPr lang="en-GB" altLang="en-US" dirty="0"/>
              <a:t>Earn &amp; learn (Minimum £3.90 per hour in 1</a:t>
            </a:r>
            <a:r>
              <a:rPr lang="en-GB" altLang="en-US" baseline="30000" dirty="0"/>
              <a:t>st</a:t>
            </a:r>
            <a:r>
              <a:rPr lang="en-GB" altLang="en-US" dirty="0"/>
              <a:t> year)</a:t>
            </a:r>
          </a:p>
          <a:p>
            <a:r>
              <a:rPr lang="en-GB" altLang="en-US" dirty="0"/>
              <a:t>Job training &amp; college placements</a:t>
            </a:r>
          </a:p>
          <a:p>
            <a:r>
              <a:rPr lang="en-GB" altLang="en-US" dirty="0"/>
              <a:t>Functional skills</a:t>
            </a:r>
          </a:p>
          <a:p>
            <a:r>
              <a:rPr lang="en-GB" altLang="en-US" dirty="0"/>
              <a:t>Earliest start date June 30</a:t>
            </a:r>
            <a:r>
              <a:rPr lang="en-GB" altLang="en-US" baseline="30000" dirty="0"/>
              <a:t>th</a:t>
            </a:r>
            <a:r>
              <a:rPr lang="en-GB" altLang="en-US" dirty="0"/>
              <a:t> 2020</a:t>
            </a:r>
          </a:p>
          <a:p>
            <a:r>
              <a:rPr lang="en-GB" altLang="en-US" dirty="0"/>
              <a:t>Apprenticeships website</a:t>
            </a:r>
          </a:p>
        </p:txBody>
      </p:sp>
      <p:pic>
        <p:nvPicPr>
          <p:cNvPr id="686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17113" r="19348"/>
          <a:stretch>
            <a:fillRect/>
          </a:stretch>
        </p:blipFill>
        <p:spPr bwMode="auto">
          <a:xfrm>
            <a:off x="6948488" y="4868863"/>
            <a:ext cx="10572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 txBox="1">
            <a:spLocks/>
          </p:cNvSpPr>
          <p:nvPr/>
        </p:nvSpPr>
        <p:spPr bwMode="auto">
          <a:xfrm>
            <a:off x="539750" y="981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latin typeface="Calibri" panose="020F0502020204030204" pitchFamily="34" charset="0"/>
              </a:rPr>
              <a:t>Apprenticeships  - Gov.UK website</a:t>
            </a:r>
          </a:p>
        </p:txBody>
      </p:sp>
      <p:pic>
        <p:nvPicPr>
          <p:cNvPr id="6963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8" r="7965" b="5113"/>
          <a:stretch>
            <a:fillRect/>
          </a:stretch>
        </p:blipFill>
        <p:spPr bwMode="auto">
          <a:xfrm>
            <a:off x="539750" y="1844675"/>
            <a:ext cx="77263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250825" y="1422400"/>
            <a:ext cx="85693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endParaRPr lang="en-GB" altLang="en-US" sz="3200">
              <a:solidFill>
                <a:schemeClr val="accent1"/>
              </a:solidFill>
            </a:endParaRP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/>
              <a:t>understand possible </a:t>
            </a:r>
            <a:r>
              <a:rPr lang="en-GB" altLang="en-US" sz="3200" b="1"/>
              <a:t>pathways for Post-16 education &amp; training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/>
              <a:t>have </a:t>
            </a:r>
            <a:r>
              <a:rPr lang="en-GB" altLang="en-US" sz="3200" b="1"/>
              <a:t>tools/plans</a:t>
            </a:r>
            <a:r>
              <a:rPr lang="en-GB" altLang="en-US" sz="3200"/>
              <a:t> for exploring next steps and even Post-18</a:t>
            </a:r>
          </a:p>
          <a:p>
            <a:pPr eaLnBrk="1" hangingPunct="1">
              <a:buClr>
                <a:srgbClr val="1B0696"/>
              </a:buClr>
              <a:buFont typeface="Wingdings" panose="05000000000000000000" pitchFamily="2" charset="2"/>
              <a:buChar char="ü"/>
            </a:pPr>
            <a:r>
              <a:rPr lang="en-GB" altLang="en-US" sz="3200"/>
              <a:t>develop thinking, which is </a:t>
            </a:r>
            <a:r>
              <a:rPr lang="en-GB" altLang="en-US" sz="3200" b="1"/>
              <a:t>aspirational and realistic</a:t>
            </a:r>
            <a:r>
              <a:rPr lang="en-GB" altLang="en-US" sz="3200"/>
              <a:t> for the next 1-2 years and beyond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835150" y="576263"/>
            <a:ext cx="6604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4200" dirty="0">
                <a:solidFill>
                  <a:prstClr val="black"/>
                </a:solidFill>
                <a:latin typeface="+mn-lt"/>
                <a:cs typeface="+mn-cs"/>
              </a:rPr>
              <a:t>The purposes of this evening: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Find an apprenticeship</a:t>
            </a:r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r="3510" b="4420"/>
          <a:stretch>
            <a:fillRect/>
          </a:stretch>
        </p:blipFill>
        <p:spPr bwMode="auto">
          <a:xfrm>
            <a:off x="971550" y="2060575"/>
            <a:ext cx="69135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Apprenticeship standards</a:t>
            </a:r>
          </a:p>
        </p:txBody>
      </p:sp>
      <p:pic>
        <p:nvPicPr>
          <p:cNvPr id="716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8" t="10303" r="24400" b="4649"/>
          <a:stretch>
            <a:fillRect/>
          </a:stretch>
        </p:blipFill>
        <p:spPr bwMode="auto">
          <a:xfrm>
            <a:off x="1692275" y="1268413"/>
            <a:ext cx="5800725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 bwMode="auto">
          <a:xfrm>
            <a:off x="3810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Apprenticeship standards</a:t>
            </a:r>
          </a:p>
        </p:txBody>
      </p:sp>
      <p:pic>
        <p:nvPicPr>
          <p:cNvPr id="737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9399" r="24802" b="4372"/>
          <a:stretch>
            <a:fillRect/>
          </a:stretch>
        </p:blipFill>
        <p:spPr bwMode="auto">
          <a:xfrm>
            <a:off x="2119313" y="1484313"/>
            <a:ext cx="47529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Dragon's Challenge">
            <a:hlinkClick r:id="rId2" tooltip="Dragon's Challen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7291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1"/>
          <p:cNvSpPr txBox="1">
            <a:spLocks noChangeArrowheads="1"/>
          </p:cNvSpPr>
          <p:nvPr/>
        </p:nvSpPr>
        <p:spPr bwMode="auto">
          <a:xfrm>
            <a:off x="495300" y="4292600"/>
            <a:ext cx="73453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600"/>
              <a:t>What are you going to do next (as a family) about your Post-16 plans?</a:t>
            </a:r>
          </a:p>
        </p:txBody>
      </p:sp>
      <p:sp>
        <p:nvSpPr>
          <p:cNvPr id="7578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Next steps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1042988" y="587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National Careers Service website</a:t>
            </a:r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11858" r="9052" b="5113"/>
          <a:stretch>
            <a:fillRect/>
          </a:stretch>
        </p:blipFill>
        <p:spPr bwMode="auto">
          <a:xfrm>
            <a:off x="665163" y="1765300"/>
            <a:ext cx="781367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Further help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84213" y="2060575"/>
            <a:ext cx="74168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If you are ready to have a careers meeting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with Steve Cooper pass your name to him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tonight or Mr Hawkings at school.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Some helpful websites</a:t>
            </a:r>
          </a:p>
        </p:txBody>
      </p:sp>
      <p:sp>
        <p:nvSpPr>
          <p:cNvPr id="76803" name="Content Placeholder 4"/>
          <p:cNvSpPr>
            <a:spLocks noGrp="1"/>
          </p:cNvSpPr>
          <p:nvPr>
            <p:ph idx="1"/>
          </p:nvPr>
        </p:nvSpPr>
        <p:spPr bwMode="auto">
          <a:xfrm>
            <a:off x="107950" y="1268413"/>
            <a:ext cx="86868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2800" dirty="0"/>
              <a:t>National Careers Service </a:t>
            </a:r>
            <a:r>
              <a:rPr lang="en-GB" altLang="en-US" sz="2000" dirty="0">
                <a:hlinkClick r:id="rId2"/>
              </a:rPr>
              <a:t>https://nationalcareersservice.direct.gov.uk/Pages/Home.aspx</a:t>
            </a:r>
            <a:endParaRPr lang="en-GB" altLang="en-US" sz="2000" dirty="0"/>
          </a:p>
          <a:p>
            <a:pPr eaLnBrk="1" hangingPunct="1">
              <a:defRPr/>
            </a:pPr>
            <a:r>
              <a:rPr lang="en-GB" altLang="en-US" dirty="0"/>
              <a:t>A</a:t>
            </a:r>
            <a:r>
              <a:rPr lang="en-GB" altLang="en-US" sz="2800" dirty="0"/>
              <a:t>pprenticeships</a:t>
            </a:r>
            <a:r>
              <a:rPr lang="en-GB" altLang="en-US" dirty="0"/>
              <a:t> </a:t>
            </a:r>
            <a:r>
              <a:rPr lang="en-US" altLang="en-US" sz="1800" dirty="0">
                <a:hlinkClick r:id="rId3"/>
              </a:rPr>
              <a:t>https://www.gov.uk/apprenticeships-guide/overview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GB" altLang="en-US" sz="2800" dirty="0">
                <a:solidFill>
                  <a:prstClr val="black"/>
                </a:solidFill>
              </a:rPr>
              <a:t>Indeed  </a:t>
            </a:r>
            <a:r>
              <a:rPr lang="en-GB" sz="1800" dirty="0">
                <a:hlinkClick r:id="rId4"/>
              </a:rPr>
              <a:t>https://www.indeed.co.uk/Apprenticeships-jobs-in-Rayleigh</a:t>
            </a:r>
            <a:endParaRPr lang="en-GB" sz="1800" dirty="0"/>
          </a:p>
          <a:p>
            <a:pPr eaLnBrk="1" hangingPunct="1">
              <a:defRPr/>
            </a:pPr>
            <a:r>
              <a:rPr lang="en-GB" altLang="en-US" sz="2800" dirty="0">
                <a:solidFill>
                  <a:prstClr val="black"/>
                </a:solidFill>
              </a:rPr>
              <a:t>NHS </a:t>
            </a:r>
            <a:r>
              <a:rPr lang="en-GB" sz="1600" dirty="0">
                <a:hlinkClick r:id="rId5"/>
              </a:rPr>
              <a:t>https://www.healthcareers.nhs.uk/career-planning/study-and-training/apprenticeships-traineeships-and-cadet-schemes</a:t>
            </a:r>
            <a:r>
              <a:rPr lang="en-GB" altLang="en-US" sz="1600" dirty="0">
                <a:hlinkClick r:id="rId6"/>
              </a:rPr>
              <a:t>/</a:t>
            </a:r>
            <a:endParaRPr lang="en-GB" altLang="en-US" sz="1600" dirty="0"/>
          </a:p>
          <a:p>
            <a:pPr eaLnBrk="1" hangingPunct="1">
              <a:defRPr/>
            </a:pPr>
            <a:r>
              <a:rPr lang="en-GB" altLang="en-US" sz="2800" dirty="0"/>
              <a:t>UCAS</a:t>
            </a:r>
            <a:r>
              <a:rPr lang="en-GB" altLang="en-US" dirty="0"/>
              <a:t>  </a:t>
            </a:r>
            <a:r>
              <a:rPr lang="en-US" altLang="en-US" sz="1800" dirty="0">
                <a:hlinkClick r:id="rId7"/>
              </a:rPr>
              <a:t>https://www.ucas.com</a:t>
            </a:r>
            <a:endParaRPr lang="en-GB" altLang="en-US" sz="1800" dirty="0"/>
          </a:p>
          <a:p>
            <a:pPr eaLnBrk="1" hangingPunct="1">
              <a:defRPr/>
            </a:pPr>
            <a:r>
              <a:rPr lang="en-GB" altLang="en-US" sz="2800" dirty="0"/>
              <a:t>Kudos</a:t>
            </a:r>
            <a:r>
              <a:rPr lang="en-GB" altLang="en-US" sz="3000" dirty="0"/>
              <a:t> </a:t>
            </a:r>
            <a:r>
              <a:rPr lang="en-GB" altLang="en-US" sz="2000" dirty="0">
                <a:hlinkClick r:id="rId8"/>
              </a:rPr>
              <a:t>https://kudos.cascaid.co.uk/#/</a:t>
            </a:r>
            <a:r>
              <a:rPr lang="en-GB" altLang="en-US" sz="2000" dirty="0"/>
              <a:t>    each person has their own login (obtained from E Hawkings)</a:t>
            </a:r>
          </a:p>
          <a:p>
            <a:pPr eaLnBrk="1" hangingPunct="1">
              <a:defRPr/>
            </a:pPr>
            <a:r>
              <a:rPr lang="en-GB" altLang="en-US" sz="2800" dirty="0" err="1"/>
              <a:t>iCould</a:t>
            </a:r>
            <a:r>
              <a:rPr lang="en-GB" altLang="en-US" sz="3000" dirty="0"/>
              <a:t> </a:t>
            </a:r>
            <a:r>
              <a:rPr lang="en-GB" altLang="en-US" sz="1800" dirty="0"/>
              <a:t> </a:t>
            </a:r>
            <a:r>
              <a:rPr lang="en-US" altLang="en-US" sz="1800" dirty="0">
                <a:hlinkClick r:id="rId9"/>
              </a:rPr>
              <a:t>http://icould.com</a:t>
            </a:r>
            <a:r>
              <a:rPr lang="en-US" altLang="en-US" sz="1800" dirty="0"/>
              <a:t>    </a:t>
            </a:r>
          </a:p>
          <a:p>
            <a:pPr eaLnBrk="1" hangingPunct="1">
              <a:defRPr/>
            </a:pPr>
            <a:r>
              <a:rPr lang="en-US" altLang="en-US" sz="2800" dirty="0" err="1"/>
              <a:t>Sweyne</a:t>
            </a:r>
            <a:r>
              <a:rPr lang="en-US" altLang="en-US" sz="2800" dirty="0"/>
              <a:t> Park </a:t>
            </a:r>
            <a:r>
              <a:rPr lang="en-US" altLang="en-US" sz="1800" dirty="0">
                <a:hlinkClick r:id="rId10"/>
              </a:rPr>
              <a:t>http://sweynepark.com/html/learning/careers/index.html</a:t>
            </a:r>
            <a:endParaRPr lang="en-US" altLang="en-US" sz="1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GB" altLang="en-US" sz="1800" dirty="0"/>
          </a:p>
          <a:p>
            <a:pPr eaLnBrk="1" hangingPunct="1">
              <a:defRPr/>
            </a:pPr>
            <a:endParaRPr lang="en-GB" altLang="en-US" sz="2000" dirty="0"/>
          </a:p>
          <a:p>
            <a:pPr eaLnBrk="1" hangingPunct="1">
              <a:buFont typeface="Symbol" panose="05050102010706020507" pitchFamily="18" charset="2"/>
              <a:buNone/>
              <a:defRPr/>
            </a:pPr>
            <a:endParaRPr lang="en-GB" altLang="en-US" sz="2000" dirty="0"/>
          </a:p>
          <a:p>
            <a:pPr eaLnBrk="1" hangingPunct="1">
              <a:defRPr/>
            </a:pPr>
            <a:endParaRPr lang="en-GB" altLang="en-US" sz="2000" dirty="0"/>
          </a:p>
          <a:p>
            <a:pPr eaLnBrk="1" hangingPunct="1">
              <a:defRPr/>
            </a:pPr>
            <a:endParaRPr lang="en-GB" altLang="en-US" sz="2000" dirty="0"/>
          </a:p>
          <a:p>
            <a:pPr eaLnBrk="1" hangingPunct="1">
              <a:defRPr/>
            </a:pPr>
            <a:endParaRPr lang="en-GB" alt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Key Points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800"/>
              <a:t>There is a course out there for everyone.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800"/>
              <a:t>Progression onto higher qualifications is possible via any route.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800" b="1"/>
              <a:t>4+ in English Language and Maths is very important – increasing choice and rate of progression.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800"/>
              <a:t>You can </a:t>
            </a:r>
            <a:r>
              <a:rPr lang="en-GB" altLang="en-US" sz="2800" b="1" u="sng"/>
              <a:t>all </a:t>
            </a:r>
            <a:r>
              <a:rPr lang="en-GB" altLang="en-US" sz="2800"/>
              <a:t>be successful, invest in your futures now, by planning and trying as hard as possible at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Finally tips from us…..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452438" y="12684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700"/>
              <a:t>Get going right now, (do NOT panic) </a:t>
            </a:r>
            <a:r>
              <a:rPr lang="en-GB" altLang="en-US" sz="2700" b="1"/>
              <a:t>plan</a:t>
            </a:r>
            <a:r>
              <a:rPr lang="en-GB" altLang="en-US" sz="2700"/>
              <a:t> the Open Evenings you are going to attend.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700" b="1"/>
              <a:t>Discuss</a:t>
            </a:r>
            <a:r>
              <a:rPr lang="en-GB" altLang="en-US" sz="2700"/>
              <a:t> with advisors, teachers, parents, family, friends……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700"/>
              <a:t>Get your </a:t>
            </a:r>
            <a:r>
              <a:rPr lang="en-GB" altLang="en-US" sz="2700" b="1"/>
              <a:t>questions</a:t>
            </a:r>
            <a:r>
              <a:rPr lang="en-GB" altLang="en-US" sz="2700"/>
              <a:t> sorted out before you go to an Open Evening or Apprenticeship evening – remember </a:t>
            </a:r>
            <a:r>
              <a:rPr lang="en-GB" altLang="en-US" sz="2700" b="1"/>
              <a:t>your future </a:t>
            </a:r>
            <a:r>
              <a:rPr lang="en-GB" altLang="en-US" sz="2700"/>
              <a:t>relies on you making the right decisions about where to go and what to study.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700"/>
              <a:t>You need to have thought about how likely it is you achieve your first choice and consider back-up plans.</a:t>
            </a:r>
          </a:p>
          <a:p>
            <a:pPr marL="273050" indent="-273050" eaLnBrk="1" hangingPunct="1">
              <a:lnSpc>
                <a:spcPct val="90000"/>
              </a:lnSpc>
            </a:pPr>
            <a:r>
              <a:rPr lang="en-GB" altLang="en-US" sz="2700"/>
              <a:t>Be </a:t>
            </a:r>
            <a:r>
              <a:rPr lang="en-GB" altLang="en-US" sz="2700" b="1"/>
              <a:t>aspirational and realistic – LOOK INTO THE FUTURE, but remember you will change career pathways throughout your life.</a:t>
            </a:r>
          </a:p>
          <a:p>
            <a:pPr marL="273050" indent="-27305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700"/>
          </a:p>
          <a:p>
            <a:pPr marL="273050" indent="-273050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endParaRPr lang="en-GB" altLang="en-US" sz="2700"/>
          </a:p>
          <a:p>
            <a:pPr marL="273050" indent="-273050" eaLnBrk="1" hangingPunct="1">
              <a:lnSpc>
                <a:spcPct val="90000"/>
              </a:lnSpc>
            </a:pPr>
            <a:endParaRPr lang="en-GB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16734" r="29523" b="5501"/>
          <a:stretch>
            <a:fillRect/>
          </a:stretch>
        </p:blipFill>
        <p:spPr bwMode="auto">
          <a:xfrm>
            <a:off x="900113" y="836613"/>
            <a:ext cx="76327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15749" r="29373" b="5876"/>
          <a:stretch>
            <a:fillRect/>
          </a:stretch>
        </p:blipFill>
        <p:spPr bwMode="auto">
          <a:xfrm>
            <a:off x="1187450" y="1071563"/>
            <a:ext cx="4824413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6372225" y="1096963"/>
            <a:ext cx="25923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/>
              <a:t>On average a person in the UK changes job 12 times in their working life, with most changes being in the 18-24 age group (5.5 jobs).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18703" r="13474" b="15344"/>
          <a:stretch>
            <a:fillRect/>
          </a:stretch>
        </p:blipFill>
        <p:spPr bwMode="auto">
          <a:xfrm>
            <a:off x="1187450" y="1125538"/>
            <a:ext cx="8474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0825" y="1422400"/>
            <a:ext cx="85693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GB" altLang="en-US" sz="3200" b="1" dirty="0">
                <a:solidFill>
                  <a:schemeClr val="accent1"/>
                </a:solidFill>
              </a:rPr>
              <a:t>The FUTURE of jobs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accent1"/>
                </a:solidFill>
              </a:rPr>
              <a:t>Disruption – 1 in 5 jobs will likely decline</a:t>
            </a:r>
          </a:p>
          <a:p>
            <a:pPr marL="0" indent="0" eaLnBrk="1" hangingPunct="1"/>
            <a:r>
              <a:rPr lang="en-GB" sz="3200" dirty="0"/>
              <a:t>Important skills will include the ability to: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3200" dirty="0"/>
              <a:t>teach other people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3200" dirty="0"/>
              <a:t>solve problems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3200" dirty="0"/>
              <a:t>read social situations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3200" dirty="0"/>
              <a:t>analyse systems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3200" dirty="0"/>
              <a:t>develop unusual or clever ideas about new topics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3200" dirty="0"/>
              <a:t>be a life-long learner</a:t>
            </a:r>
          </a:p>
        </p:txBody>
      </p:sp>
    </p:spTree>
    <p:extLst>
      <p:ext uri="{BB962C8B-B14F-4D97-AF65-F5344CB8AC3E}">
        <p14:creationId xmlns:p14="http://schemas.microsoft.com/office/powerpoint/2010/main" val="71194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0825" y="1422400"/>
            <a:ext cx="85693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GB" altLang="en-US" sz="3200" b="1" dirty="0">
                <a:solidFill>
                  <a:schemeClr val="accent1"/>
                </a:solidFill>
              </a:rPr>
              <a:t>The FUTURE of jobs – key factors</a:t>
            </a:r>
          </a:p>
          <a:p>
            <a:pPr marL="0" indent="0" eaLnBrk="1" hangingPunct="1"/>
            <a:endParaRPr lang="en-GB" altLang="en-US" sz="3200" dirty="0">
              <a:solidFill>
                <a:schemeClr val="accent1"/>
              </a:solidFill>
            </a:endParaRPr>
          </a:p>
          <a:p>
            <a:pPr marL="0" indent="0" eaLnBrk="1" hangingPunct="1"/>
            <a:r>
              <a:rPr lang="en-GB" altLang="en-US" sz="3200" dirty="0">
                <a:solidFill>
                  <a:schemeClr val="accent1"/>
                </a:solidFill>
              </a:rPr>
              <a:t>Automation and Artificial Intelligence (AI)</a:t>
            </a:r>
          </a:p>
          <a:p>
            <a:pPr marL="0" indent="0" eaLnBrk="1" hangingPunct="1"/>
            <a:endParaRPr lang="en-GB" altLang="en-US" sz="3200" dirty="0">
              <a:solidFill>
                <a:schemeClr val="accent1"/>
              </a:solidFill>
            </a:endParaRPr>
          </a:p>
          <a:p>
            <a:pPr marL="0" indent="0" eaLnBrk="1" hangingPunct="1"/>
            <a:r>
              <a:rPr lang="en-GB" altLang="en-US" sz="3200" dirty="0">
                <a:solidFill>
                  <a:schemeClr val="accent1"/>
                </a:solidFill>
              </a:rPr>
              <a:t>Sustainability and the Green Economy (rather than the polluting economy)</a:t>
            </a:r>
          </a:p>
          <a:p>
            <a:pPr marL="0" indent="0" eaLnBrk="1" hangingPunct="1"/>
            <a:endParaRPr lang="en-GB" altLang="en-US" sz="3200" dirty="0">
              <a:solidFill>
                <a:schemeClr val="accent1"/>
              </a:solidFill>
            </a:endParaRPr>
          </a:p>
          <a:p>
            <a:pPr marL="0" indent="0" eaLnBrk="1" hangingPunct="1"/>
            <a:r>
              <a:rPr lang="en-GB" altLang="en-US" sz="3200" dirty="0">
                <a:solidFill>
                  <a:schemeClr val="accent1"/>
                </a:solidFill>
              </a:rPr>
              <a:t>Global Labour Market</a:t>
            </a:r>
          </a:p>
          <a:p>
            <a:pPr marL="0" indent="0" eaLnBrk="1" hangingPunct="1"/>
            <a:endParaRPr lang="en-GB" altLang="en-US" sz="3200" dirty="0">
              <a:solidFill>
                <a:schemeClr val="accent1"/>
              </a:solidFill>
            </a:endParaRPr>
          </a:p>
          <a:p>
            <a:pPr marL="0" indent="0" eaLnBrk="1" hangingPunct="1"/>
            <a:r>
              <a:rPr lang="en-GB" altLang="en-US" sz="3200" dirty="0">
                <a:solidFill>
                  <a:schemeClr val="accent1"/>
                </a:solidFill>
              </a:rPr>
              <a:t>Multi-generational (4?)</a:t>
            </a:r>
          </a:p>
          <a:p>
            <a:pPr marL="0" indent="0" eaLnBrk="1" hangingPunct="1"/>
            <a:endParaRPr lang="en-GB" altLang="en-US" sz="3200" dirty="0">
              <a:solidFill>
                <a:schemeClr val="accent1"/>
              </a:solidFill>
            </a:endParaRPr>
          </a:p>
          <a:p>
            <a:pPr marL="0" indent="0" eaLnBrk="1" hangingPunct="1"/>
            <a:endParaRPr lang="en-GB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14766" r="13474" b="6487"/>
          <a:stretch>
            <a:fillRect/>
          </a:stretch>
        </p:blipFill>
        <p:spPr bwMode="auto">
          <a:xfrm>
            <a:off x="1654175" y="908050"/>
            <a:ext cx="74834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79388" y="1484313"/>
            <a:ext cx="2268537" cy="1077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Future jobs 2030?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3272</TotalTime>
  <Words>1339</Words>
  <Application>Microsoft Office PowerPoint</Application>
  <PresentationFormat>On-screen Show (4:3)</PresentationFormat>
  <Paragraphs>254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Bookman Old Style</vt:lpstr>
      <vt:lpstr>Calibri</vt:lpstr>
      <vt:lpstr>Candara</vt:lpstr>
      <vt:lpstr>Symbol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Who is presenting this evening?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qualifications matter?</vt:lpstr>
      <vt:lpstr>What does having a degree do?</vt:lpstr>
      <vt:lpstr>How can qualifications affect future wages?</vt:lpstr>
      <vt:lpstr>Why are English &amp; Maths so important?</vt:lpstr>
      <vt:lpstr>What does the new GCSE 1-9 system mean?</vt:lpstr>
      <vt:lpstr>PowerPoint Presentation</vt:lpstr>
      <vt:lpstr>PowerPoint Presentation</vt:lpstr>
      <vt:lpstr>PowerPoint Presentation</vt:lpstr>
      <vt:lpstr>What are popular A levels? (Also known as GCEs)</vt:lpstr>
      <vt:lpstr>What are the entry requirements to do A levels?</vt:lpstr>
      <vt:lpstr>     Examples of BTECs/Diplomas &amp; other professional qualifications? (Various levels and sized qualifications)</vt:lpstr>
      <vt:lpstr>What are BTECs/Diplomas/Professional qualifications?</vt:lpstr>
      <vt:lpstr>Diplomas (including BTECs) beware the names, levels and sizes</vt:lpstr>
      <vt:lpstr>Foundation Learning – Entry Level / Level 1</vt:lpstr>
      <vt:lpstr>Apprenticeships – popular types…</vt:lpstr>
      <vt:lpstr>Apprenticeships in outline…..</vt:lpstr>
      <vt:lpstr>PowerPoint Presentation</vt:lpstr>
      <vt:lpstr>Find an apprenticeship</vt:lpstr>
      <vt:lpstr>Apprenticeship standards</vt:lpstr>
      <vt:lpstr>Apprenticeship standards</vt:lpstr>
      <vt:lpstr>Next steps</vt:lpstr>
      <vt:lpstr>National Careers Service website</vt:lpstr>
      <vt:lpstr>Further help</vt:lpstr>
      <vt:lpstr>Some helpful websites</vt:lpstr>
      <vt:lpstr>Key Points</vt:lpstr>
      <vt:lpstr>Finally tips from us…..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about your future</dc:title>
  <dc:creator>Wade</dc:creator>
  <cp:lastModifiedBy>E Hawkings</cp:lastModifiedBy>
  <cp:revision>341</cp:revision>
  <cp:lastPrinted>2013-10-02T10:10:16Z</cp:lastPrinted>
  <dcterms:created xsi:type="dcterms:W3CDTF">2015-09-27T16:28:57Z</dcterms:created>
  <dcterms:modified xsi:type="dcterms:W3CDTF">2021-10-10T14:34:45Z</dcterms:modified>
</cp:coreProperties>
</file>