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77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307" r:id="rId17"/>
    <p:sldId id="308" r:id="rId18"/>
    <p:sldId id="309" r:id="rId19"/>
    <p:sldId id="276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BE0D0-7092-4B62-A58E-A7151B568D60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2E729-D2F2-4061-A53B-1310B6588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96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22864-7B6C-4AA5-ACC8-26328E09A711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2B30C-B3DE-4C12-91FC-B8E50E149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2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96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38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6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87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408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84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01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3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2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08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4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17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71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55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1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3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64B5-6F67-4820-B420-FA815EBE24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3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A954-C43B-4447-A00F-DC84B03F9B9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5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C983-FFE4-4402-847D-5C2C24EE6FB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5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0321-1AD9-4F93-A122-1582CD5CEF1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5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C28-58E5-4453-B61D-A867BCD5189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A044-5517-4065-AE4D-273290BAA5A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2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3DB8-C026-4591-8113-20EFB199A9E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2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BF8-5009-400D-BA60-EBF96D24454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5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01B-8249-4653-BC0C-1B7CEEA3ACA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BC2-A5F0-4ED8-8016-01FCE125C85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38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6B2F-065A-44B7-A06E-C6E0ED51C07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6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8DF7F-28A2-4512-9867-0C4F48AB68C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1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Overview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9648" y="2546250"/>
            <a:ext cx="39670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Why A Levels?</a:t>
            </a:r>
          </a:p>
          <a:p>
            <a:pPr marL="342900" indent="-342900">
              <a:buFontTx/>
              <a:buAutoNum type="arabicPeriod"/>
            </a:pPr>
            <a:endParaRPr lang="en-GB" sz="2400" b="1" dirty="0">
              <a:solidFill>
                <a:srgbClr val="00B0F0"/>
              </a:solidFill>
              <a:latin typeface="Myriad Pro" panose="020B0503030403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How do A Levels work?</a:t>
            </a:r>
          </a:p>
          <a:p>
            <a:pPr marL="342900" indent="-342900">
              <a:buFontTx/>
              <a:buAutoNum type="arabicPeriod"/>
            </a:pPr>
            <a:endParaRPr lang="en-GB" sz="2400" b="1" dirty="0">
              <a:solidFill>
                <a:srgbClr val="00B0F0"/>
              </a:solidFill>
              <a:latin typeface="Myriad Pro" panose="020B0503030403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Applying to Sixth Form</a:t>
            </a:r>
          </a:p>
          <a:p>
            <a:endParaRPr lang="en-GB" sz="2400" b="1" dirty="0">
              <a:solidFill>
                <a:srgbClr val="00B0F0"/>
              </a:solidFill>
              <a:latin typeface="Myriad Pro" panose="020B0503030403020204" pitchFamily="34" charset="0"/>
            </a:endParaRPr>
          </a:p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4.  Which A Levels?</a:t>
            </a:r>
          </a:p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 </a:t>
            </a:r>
          </a:p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5.  Are A Levels worth it?</a:t>
            </a:r>
          </a:p>
        </p:txBody>
      </p:sp>
    </p:spTree>
    <p:extLst>
      <p:ext uri="{BB962C8B-B14F-4D97-AF65-F5344CB8AC3E}">
        <p14:creationId xmlns:p14="http://schemas.microsoft.com/office/powerpoint/2010/main" val="234193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649" y="2505610"/>
            <a:ext cx="107207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Other things to consider…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All subjects are considerably more difficult at A Level than they are at GCSE. A Grade 4 at GCSE (equivalent to the old Grade C) does not necessarily translate into a Grade C at A Level.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your research. There are many misconceptions about subjects required for courses and careers.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not take an uninformed risk. </a:t>
            </a: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32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609" y="2861210"/>
            <a:ext cx="10720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And most importantly…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 The final choice must be yours, and yours alone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3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1997610"/>
            <a:ext cx="107207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Which subjects will give me the greatest number of options?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 Russell Group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facilitating subjects</a:t>
            </a: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are the most commonly sought: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Maths and Further Maths		English Literature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Chemistry				Geography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Biology				History and/or Politics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Physics				Modern Languages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9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1997610"/>
            <a:ext cx="1072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Which subjects are prerequisites for university courses?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19455"/>
              </p:ext>
            </p:extLst>
          </p:nvPr>
        </p:nvGraphicFramePr>
        <p:xfrm>
          <a:off x="492370" y="2717279"/>
          <a:ext cx="11211951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Course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Essential subjects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Useful subjects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Accountancy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Business Studies, 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Art, Maths, DT,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1 from Maths/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Phys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Biology,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1 from Maths/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Phys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Biology,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Computing, Further 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Dentistry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Biology*, 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Economics, Business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433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1997610"/>
            <a:ext cx="1072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Which subjects are prerequisites for university courses?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41811"/>
              </p:ext>
            </p:extLst>
          </p:nvPr>
        </p:nvGraphicFramePr>
        <p:xfrm>
          <a:off x="492370" y="2717279"/>
          <a:ext cx="11211951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Course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Essential subjects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Useful subjects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Further Maths, Computing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Geography*, 1 from 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Biology, Chemistry,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History, Politics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Further 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Further Maths,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Biology*, 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</a:t>
                      </a:r>
                      <a:r>
                        <a:rPr lang="en-GB" baseline="0" dirty="0"/>
                        <a:t> Physics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Modern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Varies by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Nursing and Midwifery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1 from 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/Maths/</a:t>
                      </a:r>
                      <a:r>
                        <a:rPr lang="en-GB" dirty="0" err="1"/>
                        <a:t>Phys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Biology, Maths,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956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1997610"/>
            <a:ext cx="1072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Which subjects are prerequisites for university courses?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43328"/>
              </p:ext>
            </p:extLst>
          </p:nvPr>
        </p:nvGraphicFramePr>
        <p:xfrm>
          <a:off x="492370" y="2717279"/>
          <a:ext cx="11211951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Course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Essential subjects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Useful subjects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Physics, Further</a:t>
                      </a:r>
                      <a:r>
                        <a:rPr lang="en-GB" baseline="0" dirty="0"/>
                        <a:t> Maths*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Further 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Physiotherapy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Biology, 1 from Maths/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Chem</a:t>
                      </a:r>
                      <a:r>
                        <a:rPr lang="en-GB" dirty="0"/>
                        <a:t>, Maths, Physics,</a:t>
                      </a:r>
                      <a:r>
                        <a:rPr lang="en-GB" baseline="0" dirty="0"/>
                        <a:t> Psychology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from 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/Maths/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Biol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, Maths, 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, Psychology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Sports</a:t>
                      </a:r>
                      <a:r>
                        <a:rPr lang="en-GB" baseline="0" dirty="0"/>
                        <a:t> Science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from 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/Maths/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Biol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, Maths, Physics,</a:t>
                      </a:r>
                      <a:r>
                        <a:rPr lang="en-GB" baseline="0" dirty="0"/>
                        <a:t> PE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Teacher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At least</a:t>
                      </a:r>
                      <a:r>
                        <a:rPr lang="en-GB" baseline="0" dirty="0"/>
                        <a:t> 2 facilitating subjects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Veterinary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Biology, Maths or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Physics, Further 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633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AE2FF5D6-8FF8-4052-A936-1029D297D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207" y="1293355"/>
            <a:ext cx="6257184" cy="49074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8720" cy="11417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D8F93E-8577-431B-AAEE-989310FEF2F9}"/>
              </a:ext>
            </a:extLst>
          </p:cNvPr>
          <p:cNvSpPr txBox="1"/>
          <p:nvPr/>
        </p:nvSpPr>
        <p:spPr>
          <a:xfrm>
            <a:off x="739457" y="6200775"/>
            <a:ext cx="1030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Graduates are more likely to be employed…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8D4883-130E-4BD3-8031-2C07D3D4DA2C}"/>
              </a:ext>
            </a:extLst>
          </p:cNvPr>
          <p:cNvSpPr txBox="1"/>
          <p:nvPr/>
        </p:nvSpPr>
        <p:spPr>
          <a:xfrm>
            <a:off x="1268935" y="0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5. Are A Levels worth it?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013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8720" cy="11417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D8F93E-8577-431B-AAEE-989310FEF2F9}"/>
              </a:ext>
            </a:extLst>
          </p:cNvPr>
          <p:cNvSpPr txBox="1"/>
          <p:nvPr/>
        </p:nvSpPr>
        <p:spPr>
          <a:xfrm>
            <a:off x="739457" y="6200775"/>
            <a:ext cx="1030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541B3D-5710-4298-BEFC-3961378411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77" y="1151829"/>
            <a:ext cx="6450244" cy="505883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B2AFED6-F9FA-4FF3-BBEF-5597289B1B06}"/>
              </a:ext>
            </a:extLst>
          </p:cNvPr>
          <p:cNvSpPr txBox="1"/>
          <p:nvPr/>
        </p:nvSpPr>
        <p:spPr>
          <a:xfrm>
            <a:off x="942657" y="6220550"/>
            <a:ext cx="1030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…less likely to be economically inactive…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414CBE-86EC-4EF1-A24B-3D6C7FA7BB9C}"/>
              </a:ext>
            </a:extLst>
          </p:cNvPr>
          <p:cNvSpPr txBox="1"/>
          <p:nvPr/>
        </p:nvSpPr>
        <p:spPr>
          <a:xfrm>
            <a:off x="1268935" y="0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5. Are A Levels worth it?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69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188720" cy="11417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D8F93E-8577-431B-AAEE-989310FEF2F9}"/>
              </a:ext>
            </a:extLst>
          </p:cNvPr>
          <p:cNvSpPr txBox="1"/>
          <p:nvPr/>
        </p:nvSpPr>
        <p:spPr>
          <a:xfrm>
            <a:off x="739457" y="6200775"/>
            <a:ext cx="10306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2AFED6-F9FA-4FF3-BBEF-5597289B1B06}"/>
              </a:ext>
            </a:extLst>
          </p:cNvPr>
          <p:cNvSpPr txBox="1"/>
          <p:nvPr/>
        </p:nvSpPr>
        <p:spPr>
          <a:xfrm>
            <a:off x="942657" y="6220550"/>
            <a:ext cx="10306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  <a:latin typeface="Myriad Pro" panose="020B0503030403020204" pitchFamily="34" charset="0"/>
              </a:rPr>
              <a:t>…and more likely to be employed in typically higher paid industries.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40CB12-57B7-4EC4-824B-912AE9144D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185" y="1179454"/>
            <a:ext cx="6427627" cy="50410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8E0575-5566-4ADA-8B53-DF838F9F6D94}"/>
              </a:ext>
            </a:extLst>
          </p:cNvPr>
          <p:cNvSpPr txBox="1"/>
          <p:nvPr/>
        </p:nvSpPr>
        <p:spPr>
          <a:xfrm>
            <a:off x="1268935" y="0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5. Are A Levels worth it?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322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488" y="1997610"/>
            <a:ext cx="114651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And finally…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Know what you want to study? – Research the entry requirements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Not sure yet? – Keep your options open!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GCSE results matter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Aim for a balance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Make sure you know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why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 you are choosing your subjects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153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1. Why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046" y="2546250"/>
            <a:ext cx="107207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They are highly valued by employers, universities and colleges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They have been used as a benchmark to judge student ability for over 60 years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They remain the ‘gold standard’ of Level 3 qualifications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They provide an opportunity to think deeply about your subject, satisfy intellectual curiosity, and engage with like-minded students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4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2. How do A Levels work?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045" y="2546250"/>
            <a:ext cx="111303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 Levels have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changed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since 2014: 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	- All subjects now involve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terminal assessment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, i.e. all exams after two years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	- The AS Level still exists, but as a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standalone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qualification</a:t>
            </a: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Assessment by exam has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increased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. Coursework now accounts for a maximum of 20% in each subject. (There are some exceptions to this, e.g. practical subjects such  as Art, Music and Product Design.)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 practical component of Science A Levels (Biology, Chemistry and Physics)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no longer counts</a:t>
            </a: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towards the final grade. There is a separate Pass/Fail judgement.</a:t>
            </a:r>
          </a:p>
        </p:txBody>
      </p:sp>
    </p:spTree>
    <p:extLst>
      <p:ext uri="{BB962C8B-B14F-4D97-AF65-F5344CB8AC3E}">
        <p14:creationId xmlns:p14="http://schemas.microsoft.com/office/powerpoint/2010/main" val="12111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2. How do A Levels work?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045" y="2546250"/>
            <a:ext cx="11130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Some qualifications have not been reformed. Subjects which have disappeared from the A Level curriculum include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Creative Writing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and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IT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The standard route through the Sixth Form is now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three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A Levels rather than four, with the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EPQ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taking the place of the discontinued fourth subject at AS Level.  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84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2. How do A Levels work?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046" y="2546250"/>
            <a:ext cx="107207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Sweyne Park Sixth Form no longer offers exam entry at AS Level. This is line with the county and national trend.  </a:t>
            </a:r>
          </a:p>
          <a:p>
            <a:endParaRPr lang="en-GB" sz="2400" dirty="0">
              <a:solidFill>
                <a:srgbClr val="FFFF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</a:rPr>
              <a:t>Most departments felt that preparation for the AS exam impinged upon the time required to prepare for full A Level.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</a:rPr>
              <a:t>There is not enough evidence to suggest that being entered for the AS Level improves either attainment or progress outcomes at A Level. </a:t>
            </a: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80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3. Applying to Sixth Form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221" y="1833490"/>
            <a:ext cx="117875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Almost all Sixth Forms have an entry threshold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All students should aim for Grade 5 and above in all their subjects. We will provide further details on Sixth Form Open Evening. 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û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Most schools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also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have individual subject entry requirements</a:t>
            </a: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At </a:t>
            </a:r>
            <a:r>
              <a:rPr lang="en-GB" sz="2400" dirty="0" err="1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Sweyne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 Park, we require Grade 7 to study Maths and Science A Levels, and Grade 6 to study English Language and/or English Literature and Modern Languages. (Some other subjects also have minimum entry thresholds.)</a:t>
            </a:r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465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3. Applying to Sixth Form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31" y="1860450"/>
            <a:ext cx="107207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The application window for the Sweyne Park Sixth Form opens on </a:t>
            </a:r>
            <a:b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</a:b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</a:rPr>
              <a:t>Thursday 11 November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, immediately after Open Evening.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The application deadline is </a:t>
            </a: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</a:rPr>
              <a:t>Monday 13 December.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All applicants to the Sweyne Park Sixth Form will be given a guidance meeting with a member of the Sixth Form Leadership Team.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The Sweyne Park </a:t>
            </a: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</a:rPr>
              <a:t>Sixth Form Induction programme runs on 12-13 July 2021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. These dates have been chosen in order to allow you to attend other induction programmes.</a:t>
            </a:r>
          </a:p>
        </p:txBody>
      </p:sp>
    </p:spTree>
    <p:extLst>
      <p:ext uri="{BB962C8B-B14F-4D97-AF65-F5344CB8AC3E}">
        <p14:creationId xmlns:p14="http://schemas.microsoft.com/office/powerpoint/2010/main" val="203546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2350035"/>
            <a:ext cx="107207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How should I choose my A Level subjects?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Choose a subject you have enjoyed in the past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Choose a subject for which you have a genuine intellectual curiosity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Choose a subject you need for your chosen university course or career path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Choose a subject you think will suit your strengths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5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2383690"/>
            <a:ext cx="10720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How should I NOT choose my A Level subjects?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not choose a subject on the basis of which teacher(s) you think you will have.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not choose a subject based on friendship groups.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not choose a subject you think ‘will be good for you’.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9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6248</TotalTime>
  <Words>1274</Words>
  <Application>Microsoft Office PowerPoint</Application>
  <PresentationFormat>Widescreen</PresentationFormat>
  <Paragraphs>224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Myriad Pro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</dc:creator>
  <cp:lastModifiedBy>A Robertson</cp:lastModifiedBy>
  <cp:revision>55</cp:revision>
  <cp:lastPrinted>2014-09-29T07:05:14Z</cp:lastPrinted>
  <dcterms:created xsi:type="dcterms:W3CDTF">2014-09-28T16:01:37Z</dcterms:created>
  <dcterms:modified xsi:type="dcterms:W3CDTF">2021-10-05T11:25:42Z</dcterms:modified>
</cp:coreProperties>
</file>