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80" r:id="rId25"/>
    <p:sldId id="284" r:id="rId26"/>
    <p:sldId id="285" r:id="rId27"/>
    <p:sldId id="286" r:id="rId28"/>
    <p:sldId id="287" r:id="rId29"/>
    <p:sldId id="288" r:id="rId30"/>
    <p:sldId id="289" r:id="rId31"/>
    <p:sldId id="290" r:id="rId32"/>
    <p:sldId id="281" r:id="rId33"/>
    <p:sldId id="282" r:id="rId34"/>
    <p:sldId id="283" r:id="rId35"/>
    <p:sldId id="279" r:id="rId36"/>
  </p:sldIdLst>
  <p:sldSz cx="9144000" cy="6858000" type="screen4x3"/>
  <p:notesSz cx="6858000" cy="9144000"/>
  <p:embeddedFontLst>
    <p:embeddedFont>
      <p:font typeface="Calibri" panose="020F0502020204030204" pitchFamily="34" charset="0"/>
      <p:regular r:id="rId38"/>
      <p:bold r:id="rId39"/>
      <p:italic r:id="rId40"/>
      <p:boldItalic r:id="rId41"/>
    </p:embeddedFont>
    <p:embeddedFont>
      <p:font typeface="Montserrat" panose="020B0604020202020204" charset="0"/>
      <p:regular r:id="rId42"/>
      <p:bold r:id="rId43"/>
      <p:italic r:id="rId44"/>
      <p:boldItalic r:id="rId45"/>
    </p:embeddedFont>
    <p:embeddedFont>
      <p:font typeface="Lato" panose="020B0604020202020204" charset="0"/>
      <p:regular r:id="rId46"/>
      <p:bold r:id="rId47"/>
      <p:italic r:id="rId48"/>
      <p:boldItalic r:id="rId49"/>
    </p:embeddedFont>
    <p:embeddedFont>
      <p:font typeface="Lato Light" panose="020B060402020202020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2880">
          <p15:clr>
            <a:srgbClr val="9AA0A6"/>
          </p15:clr>
        </p15:guide>
        <p15:guide id="2" orient="horz" pos="3628">
          <p15:clr>
            <a:srgbClr val="9AA0A6"/>
          </p15:clr>
        </p15:guide>
        <p15:guide id="3" orient="horz" pos="2223">
          <p15:clr>
            <a:srgbClr val="9AA0A6"/>
          </p15:clr>
        </p15:guide>
        <p15:guide id="4" orient="horz" pos="4081">
          <p15:clr>
            <a:srgbClr val="9AA0A6"/>
          </p15:clr>
        </p15:guide>
        <p15:guide id="5" orient="horz" pos="344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799" autoAdjust="0"/>
    <p:restoredTop sz="94660"/>
  </p:normalViewPr>
  <p:slideViewPr>
    <p:cSldViewPr snapToGrid="0">
      <p:cViewPr varScale="1">
        <p:scale>
          <a:sx n="109" d="100"/>
          <a:sy n="109" d="100"/>
        </p:scale>
        <p:origin x="1482" y="96"/>
      </p:cViewPr>
      <p:guideLst>
        <p:guide pos="2880"/>
        <p:guide orient="horz" pos="3628"/>
        <p:guide orient="horz" pos="2223"/>
        <p:guide orient="horz" pos="4081"/>
        <p:guide orient="horz" pos="34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2.fntdata"/><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4.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78747635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extLst>
      <p:ext uri="{BB962C8B-B14F-4D97-AF65-F5344CB8AC3E}">
        <p14:creationId xmlns:p14="http://schemas.microsoft.com/office/powerpoint/2010/main" val="15700147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 name="Google Shape;130;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Inspiring - through our informative presentations so you can make the most best career decision for you as you and realise your true potential - we believe everyone should have an equal chance of pursuing and attaining the career of their dreams!</a:t>
            </a:r>
            <a:endParaRPr/>
          </a:p>
        </p:txBody>
      </p:sp>
    </p:spTree>
    <p:extLst>
      <p:ext uri="{BB962C8B-B14F-4D97-AF65-F5344CB8AC3E}">
        <p14:creationId xmlns:p14="http://schemas.microsoft.com/office/powerpoint/2010/main" val="28658893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41" name="Google Shape;14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Inspiring - through our informative presentations so you can make the most best career decision for you as you and realise your true potential - we believe everyone should have an equal chance of pursuing and attaining the career of their dreams!</a:t>
            </a:r>
            <a:endParaRPr/>
          </a:p>
        </p:txBody>
      </p:sp>
    </p:spTree>
    <p:extLst>
      <p:ext uri="{BB962C8B-B14F-4D97-AF65-F5344CB8AC3E}">
        <p14:creationId xmlns:p14="http://schemas.microsoft.com/office/powerpoint/2010/main" val="2284529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53" name="Google Shape;153;p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buFont typeface="Arial"/>
              <a:buChar char="•"/>
            </a:pPr>
            <a:r>
              <a:rPr lang="en-GB" sz="1200">
                <a:solidFill>
                  <a:schemeClr val="dk1"/>
                </a:solidFill>
                <a:latin typeface="Arial"/>
                <a:ea typeface="Arial"/>
                <a:cs typeface="Arial"/>
                <a:sym typeface="Arial"/>
              </a:rPr>
              <a:t>My name is </a:t>
            </a:r>
            <a:r>
              <a:rPr lang="en-GB" sz="1200" b="1">
                <a:solidFill>
                  <a:schemeClr val="dk1"/>
                </a:solidFill>
                <a:latin typeface="Arial"/>
                <a:ea typeface="Arial"/>
                <a:cs typeface="Arial"/>
                <a:sym typeface="Arial"/>
              </a:rPr>
              <a:t>‘insert name’</a:t>
            </a:r>
            <a:r>
              <a:rPr lang="en-GB" sz="1200">
                <a:solidFill>
                  <a:schemeClr val="dk1"/>
                </a:solidFill>
                <a:latin typeface="Arial"/>
                <a:ea typeface="Arial"/>
                <a:cs typeface="Arial"/>
                <a:sym typeface="Arial"/>
              </a:rPr>
              <a:t> and I’m here on behalf of the National Apprenticeship Service to talk to you about apprenticeships.</a:t>
            </a:r>
            <a:endParaRPr/>
          </a:p>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100"/>
              <a:buFont typeface="Arial"/>
              <a:buChar char="•"/>
            </a:pPr>
            <a:r>
              <a:rPr lang="en-GB" sz="1200">
                <a:solidFill>
                  <a:schemeClr val="dk1"/>
                </a:solidFill>
                <a:latin typeface="Arial"/>
                <a:ea typeface="Arial"/>
                <a:cs typeface="Arial"/>
                <a:sym typeface="Arial"/>
              </a:rPr>
              <a:t>It’s really important to remember to keep your options open about your future. So for the next 20 minutes, I’m going to explain:</a:t>
            </a:r>
            <a:br>
              <a:rPr lang="en-GB" sz="1200">
                <a:solidFill>
                  <a:schemeClr val="dk1"/>
                </a:solidFill>
                <a:latin typeface="Arial"/>
                <a:ea typeface="Arial"/>
                <a:cs typeface="Arial"/>
                <a:sym typeface="Arial"/>
              </a:rPr>
            </a:br>
            <a:r>
              <a:rPr lang="en-GB" sz="1200">
                <a:solidFill>
                  <a:schemeClr val="dk1"/>
                </a:solidFill>
                <a:latin typeface="Arial"/>
                <a:ea typeface="Arial"/>
                <a:cs typeface="Arial"/>
                <a:sym typeface="Arial"/>
              </a:rPr>
              <a:t>- The range of apprenticeship job roles available</a:t>
            </a:r>
            <a:br>
              <a:rPr lang="en-GB" sz="1200">
                <a:solidFill>
                  <a:schemeClr val="dk1"/>
                </a:solidFill>
                <a:latin typeface="Arial"/>
                <a:ea typeface="Arial"/>
                <a:cs typeface="Arial"/>
                <a:sym typeface="Arial"/>
              </a:rPr>
            </a:br>
            <a:r>
              <a:rPr lang="en-GB" sz="1200">
                <a:solidFill>
                  <a:schemeClr val="dk1"/>
                </a:solidFill>
                <a:latin typeface="Arial"/>
                <a:ea typeface="Arial"/>
                <a:cs typeface="Arial"/>
                <a:sym typeface="Arial"/>
              </a:rPr>
              <a:t>- The different levels</a:t>
            </a:r>
            <a:br>
              <a:rPr lang="en-GB" sz="1200">
                <a:solidFill>
                  <a:schemeClr val="dk1"/>
                </a:solidFill>
                <a:latin typeface="Arial"/>
                <a:ea typeface="Arial"/>
                <a:cs typeface="Arial"/>
                <a:sym typeface="Arial"/>
              </a:rPr>
            </a:br>
            <a:r>
              <a:rPr lang="en-GB" sz="1200">
                <a:solidFill>
                  <a:schemeClr val="dk1"/>
                </a:solidFill>
                <a:latin typeface="Arial"/>
                <a:ea typeface="Arial"/>
                <a:cs typeface="Arial"/>
                <a:sym typeface="Arial"/>
              </a:rPr>
              <a:t>- How you find an apprenticeship and </a:t>
            </a:r>
            <a:br>
              <a:rPr lang="en-GB" sz="1200">
                <a:solidFill>
                  <a:schemeClr val="dk1"/>
                </a:solidFill>
                <a:latin typeface="Arial"/>
                <a:ea typeface="Arial"/>
                <a:cs typeface="Arial"/>
                <a:sym typeface="Arial"/>
              </a:rPr>
            </a:br>
            <a:r>
              <a:rPr lang="en-GB" sz="1200">
                <a:solidFill>
                  <a:schemeClr val="dk1"/>
                </a:solidFill>
                <a:latin typeface="Arial"/>
                <a:ea typeface="Arial"/>
                <a:cs typeface="Arial"/>
                <a:sym typeface="Arial"/>
              </a:rPr>
              <a:t>- What you need to do next to start searching and applying</a:t>
            </a:r>
            <a:endParaRPr/>
          </a:p>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100"/>
              <a:buFont typeface="Arial"/>
              <a:buChar char="•"/>
            </a:pPr>
            <a:r>
              <a:rPr lang="en-GB" sz="1200">
                <a:solidFill>
                  <a:schemeClr val="dk1"/>
                </a:solidFill>
                <a:latin typeface="Arial"/>
                <a:ea typeface="Arial"/>
                <a:cs typeface="Arial"/>
                <a:sym typeface="Arial"/>
              </a:rPr>
              <a:t>What we’re going to cover today is really important because even if you do already know what you’re planning to do when you leave school – plans can change. You need to keep your options open, have a plan A and a plan B and make sure that you really know what is out there.</a:t>
            </a:r>
            <a:endParaRPr/>
          </a:p>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100"/>
              <a:buFont typeface="Arial"/>
              <a:buChar char="•"/>
            </a:pPr>
            <a:r>
              <a:rPr lang="en-GB" sz="1200">
                <a:solidFill>
                  <a:schemeClr val="dk1"/>
                </a:solidFill>
                <a:latin typeface="Arial"/>
                <a:ea typeface="Arial"/>
                <a:cs typeface="Arial"/>
                <a:sym typeface="Arial"/>
              </a:rPr>
              <a:t>Regardless of your background, there are apprenticeships for everyone. Employers tell us that they are always looking for a diverse workforce, they are looking for a mix of people to fill different job roles at different levels.</a:t>
            </a:r>
            <a:endParaRPr/>
          </a:p>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100"/>
              <a:buFont typeface="Arial"/>
              <a:buChar char="•"/>
            </a:pPr>
            <a:r>
              <a:rPr lang="en-GB" sz="1200">
                <a:solidFill>
                  <a:schemeClr val="dk1"/>
                </a:solidFill>
                <a:latin typeface="Arial"/>
                <a:ea typeface="Arial"/>
                <a:cs typeface="Arial"/>
                <a:sym typeface="Arial"/>
              </a:rPr>
              <a:t>Lots of people will say ‘If you’re academic, you should go to university’ but this is a really old fashioned idea. </a:t>
            </a:r>
            <a:endParaRPr/>
          </a:p>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100"/>
              <a:buFont typeface="Arial"/>
              <a:buChar char="•"/>
            </a:pPr>
            <a:r>
              <a:rPr lang="en-GB" sz="1200">
                <a:solidFill>
                  <a:schemeClr val="dk1"/>
                </a:solidFill>
                <a:latin typeface="Arial"/>
                <a:ea typeface="Arial"/>
                <a:cs typeface="Arial"/>
                <a:sym typeface="Arial"/>
              </a:rPr>
              <a:t>Through apprenticeships you could now potentially achieve a degree, if you wanted to, but I’ll tell you more about that in a few minutes.</a:t>
            </a:r>
            <a:endParaRPr/>
          </a:p>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1200" b="1">
                <a:solidFill>
                  <a:schemeClr val="dk1"/>
                </a:solidFill>
                <a:latin typeface="Arial"/>
                <a:ea typeface="Arial"/>
                <a:cs typeface="Arial"/>
                <a:sym typeface="Arial"/>
              </a:rPr>
              <a:t>Notes to presenter: Activity idea </a:t>
            </a:r>
            <a:endParaRPr/>
          </a:p>
          <a:p>
            <a:pPr marL="457200" lvl="0" indent="-298450" algn="l" rtl="0">
              <a:lnSpc>
                <a:spcPct val="100000"/>
              </a:lnSpc>
              <a:spcBef>
                <a:spcPts val="0"/>
              </a:spcBef>
              <a:spcAft>
                <a:spcPts val="0"/>
              </a:spcAft>
              <a:buSzPts val="1100"/>
              <a:buChar char="●"/>
            </a:pPr>
            <a:r>
              <a:rPr lang="en-GB" sz="1200" b="1">
                <a:solidFill>
                  <a:schemeClr val="dk1"/>
                </a:solidFill>
                <a:latin typeface="Arial"/>
                <a:ea typeface="Arial"/>
                <a:cs typeface="Arial"/>
                <a:sym typeface="Arial"/>
              </a:rPr>
              <a:t>Before I start, hands up who knows what an apprenticeship is?</a:t>
            </a:r>
            <a:endParaRPr/>
          </a:p>
          <a:p>
            <a:pPr marL="457200" lvl="0" indent="-298450" algn="l" rtl="0">
              <a:lnSpc>
                <a:spcPct val="100000"/>
              </a:lnSpc>
              <a:spcBef>
                <a:spcPts val="0"/>
              </a:spcBef>
              <a:spcAft>
                <a:spcPts val="0"/>
              </a:spcAft>
              <a:buSzPts val="1100"/>
              <a:buChar char="●"/>
            </a:pPr>
            <a:r>
              <a:rPr lang="en-GB" sz="1200" b="1">
                <a:solidFill>
                  <a:schemeClr val="dk1"/>
                </a:solidFill>
                <a:latin typeface="Arial"/>
                <a:ea typeface="Arial"/>
                <a:cs typeface="Arial"/>
                <a:sym typeface="Arial"/>
              </a:rPr>
              <a:t>(typical response is to get around 20% of the audience with their hands raised)</a:t>
            </a:r>
            <a:endParaRPr/>
          </a:p>
          <a:p>
            <a:pPr marL="457200" lvl="0" indent="-298450" algn="l" rtl="0">
              <a:lnSpc>
                <a:spcPct val="100000"/>
              </a:lnSpc>
              <a:spcBef>
                <a:spcPts val="0"/>
              </a:spcBef>
              <a:spcAft>
                <a:spcPts val="0"/>
              </a:spcAft>
              <a:buSzPts val="1100"/>
              <a:buChar char="●"/>
            </a:pPr>
            <a:r>
              <a:rPr lang="en-GB" sz="1200" b="1">
                <a:solidFill>
                  <a:schemeClr val="dk1"/>
                </a:solidFill>
                <a:latin typeface="Arial"/>
                <a:ea typeface="Arial"/>
                <a:cs typeface="Arial"/>
                <a:sym typeface="Arial"/>
              </a:rPr>
              <a:t>Ok – well hopefully when I ask you that again at the end of this session, everyone’s hands will be up in the air.</a:t>
            </a:r>
            <a:endParaRPr sz="1200" b="1">
              <a:solidFill>
                <a:schemeClr val="dk1"/>
              </a:solidFill>
              <a:latin typeface="Arial"/>
              <a:ea typeface="Arial"/>
              <a:cs typeface="Arial"/>
              <a:sym typeface="Arial"/>
            </a:endParaRPr>
          </a:p>
        </p:txBody>
      </p:sp>
      <p:sp>
        <p:nvSpPr>
          <p:cNvPr id="154" name="Google Shape;154;p1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Calibri"/>
                <a:ea typeface="Calibri"/>
                <a:cs typeface="Calibri"/>
                <a:sym typeface="Calibri"/>
              </a:rPr>
              <a:t>12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511659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5" name="Google Shape;165;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buFont typeface="Arial"/>
              <a:buChar char="•"/>
            </a:pPr>
            <a:r>
              <a:rPr lang="en-GB" sz="1200">
                <a:solidFill>
                  <a:schemeClr val="dk1"/>
                </a:solidFill>
                <a:latin typeface="Arial"/>
                <a:ea typeface="Arial"/>
                <a:cs typeface="Arial"/>
                <a:sym typeface="Arial"/>
              </a:rPr>
              <a:t>Lots of people get confused about apprenticeships. That’s probably because they’ve been around for hundreds of years, but they’ve changed a lot in that time.</a:t>
            </a:r>
            <a:endParaRPr/>
          </a:p>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100"/>
              <a:buFont typeface="Arial"/>
              <a:buChar char="•"/>
            </a:pPr>
            <a:r>
              <a:rPr lang="en-GB" sz="1200" b="1">
                <a:solidFill>
                  <a:schemeClr val="dk1"/>
                </a:solidFill>
                <a:latin typeface="Arial"/>
                <a:ea typeface="Arial"/>
                <a:cs typeface="Arial"/>
                <a:sym typeface="Arial"/>
              </a:rPr>
              <a:t>You will earn a wage</a:t>
            </a:r>
            <a:r>
              <a:rPr lang="en-GB" sz="1200">
                <a:solidFill>
                  <a:schemeClr val="dk1"/>
                </a:solidFill>
                <a:latin typeface="Arial"/>
                <a:ea typeface="Arial"/>
                <a:cs typeface="Arial"/>
                <a:sym typeface="Arial"/>
              </a:rPr>
              <a:t> – and it can be a really good salary too! We’ll talk more about money later on. </a:t>
            </a:r>
            <a:endParaRPr/>
          </a:p>
          <a:p>
            <a:pPr marL="171450" lvl="0" indent="-101600" algn="l" rtl="0">
              <a:lnSpc>
                <a:spcPct val="100000"/>
              </a:lnSpc>
              <a:spcBef>
                <a:spcPts val="0"/>
              </a:spcBef>
              <a:spcAft>
                <a:spcPts val="0"/>
              </a:spcAft>
              <a:buSzPts val="1100"/>
              <a:buFont typeface="Arial"/>
              <a:buNone/>
            </a:pPr>
            <a:endParaRPr sz="1200">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100"/>
              <a:buFont typeface="Arial"/>
              <a:buChar char="•"/>
            </a:pPr>
            <a:r>
              <a:rPr lang="en-GB" sz="1200">
                <a:solidFill>
                  <a:schemeClr val="dk1"/>
                </a:solidFill>
                <a:latin typeface="Arial"/>
                <a:ea typeface="Arial"/>
                <a:cs typeface="Arial"/>
                <a:sym typeface="Arial"/>
              </a:rPr>
              <a:t>You will work for at least </a:t>
            </a:r>
            <a:r>
              <a:rPr lang="en-GB" sz="1200" b="1">
                <a:solidFill>
                  <a:schemeClr val="dk1"/>
                </a:solidFill>
                <a:latin typeface="Arial"/>
                <a:ea typeface="Arial"/>
                <a:cs typeface="Arial"/>
                <a:sym typeface="Arial"/>
              </a:rPr>
              <a:t>30 hours per week</a:t>
            </a:r>
            <a:r>
              <a:rPr lang="en-GB" sz="1200">
                <a:solidFill>
                  <a:schemeClr val="dk1"/>
                </a:solidFill>
                <a:latin typeface="Arial"/>
                <a:ea typeface="Arial"/>
                <a:cs typeface="Arial"/>
                <a:sym typeface="Arial"/>
              </a:rPr>
              <a:t> and this will include paid time to complete your studies.</a:t>
            </a:r>
            <a:endParaRPr sz="1200">
              <a:solidFill>
                <a:schemeClr val="dk1"/>
              </a:solidFill>
              <a:latin typeface="Arial"/>
              <a:ea typeface="Arial"/>
              <a:cs typeface="Arial"/>
              <a:sym typeface="Arial"/>
            </a:endParaRPr>
          </a:p>
          <a:p>
            <a:pPr marL="0" lvl="0" indent="0" algn="l" rtl="0">
              <a:lnSpc>
                <a:spcPct val="100000"/>
              </a:lnSpc>
              <a:spcBef>
                <a:spcPts val="0"/>
              </a:spcBef>
              <a:spcAft>
                <a:spcPts val="0"/>
              </a:spcAft>
              <a:buSzPts val="1100"/>
              <a:buFont typeface="Arial"/>
              <a:buNone/>
            </a:pPr>
            <a:endParaRPr sz="1200">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100"/>
              <a:buFont typeface="Arial"/>
              <a:buChar char="•"/>
            </a:pPr>
            <a:r>
              <a:rPr lang="en-GB" sz="1200">
                <a:solidFill>
                  <a:schemeClr val="dk1"/>
                </a:solidFill>
                <a:latin typeface="Arial"/>
                <a:ea typeface="Arial"/>
                <a:cs typeface="Arial"/>
                <a:sym typeface="Arial"/>
              </a:rPr>
              <a:t>The employer will invest their time and money in helping you to gain </a:t>
            </a:r>
            <a:r>
              <a:rPr lang="en-GB" sz="1200" b="1">
                <a:solidFill>
                  <a:schemeClr val="dk1"/>
                </a:solidFill>
                <a:latin typeface="Arial"/>
                <a:ea typeface="Arial"/>
                <a:cs typeface="Arial"/>
                <a:sym typeface="Arial"/>
              </a:rPr>
              <a:t>qualifications</a:t>
            </a:r>
            <a:r>
              <a:rPr lang="en-GB" sz="1200">
                <a:solidFill>
                  <a:schemeClr val="dk1"/>
                </a:solidFill>
                <a:latin typeface="Arial"/>
                <a:ea typeface="Arial"/>
                <a:cs typeface="Arial"/>
                <a:sym typeface="Arial"/>
              </a:rPr>
              <a:t> and valuable new skills and </a:t>
            </a:r>
            <a:r>
              <a:rPr lang="en-GB" sz="1200" b="1">
                <a:solidFill>
                  <a:schemeClr val="dk1"/>
                </a:solidFill>
                <a:latin typeface="Arial"/>
                <a:ea typeface="Arial"/>
                <a:cs typeface="Arial"/>
                <a:sym typeface="Arial"/>
              </a:rPr>
              <a:t>experience</a:t>
            </a:r>
            <a:r>
              <a:rPr lang="en-GB" sz="1200">
                <a:solidFill>
                  <a:schemeClr val="dk1"/>
                </a:solidFill>
                <a:latin typeface="Arial"/>
                <a:ea typeface="Arial"/>
                <a:cs typeface="Arial"/>
                <a:sym typeface="Arial"/>
              </a:rPr>
              <a:t>.  You will be given real responsibilities and expected to work hard, just like anyone else in the company.</a:t>
            </a:r>
            <a:r>
              <a:rPr lang="en-GB" sz="1200" b="1">
                <a:solidFill>
                  <a:schemeClr val="dk1"/>
                </a:solidFill>
                <a:latin typeface="Arial"/>
                <a:ea typeface="Arial"/>
                <a:cs typeface="Arial"/>
                <a:sym typeface="Arial"/>
              </a:rPr>
              <a:t>  </a:t>
            </a:r>
            <a:endParaRPr/>
          </a:p>
          <a:p>
            <a:pPr marL="171450" lvl="0" indent="-101600" algn="l" rtl="0">
              <a:lnSpc>
                <a:spcPct val="100000"/>
              </a:lnSpc>
              <a:spcBef>
                <a:spcPts val="0"/>
              </a:spcBef>
              <a:spcAft>
                <a:spcPts val="0"/>
              </a:spcAft>
              <a:buSzPts val="1100"/>
              <a:buFont typeface="Arial"/>
              <a:buNone/>
            </a:pPr>
            <a:endParaRPr sz="1200" b="1">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100"/>
              <a:buFont typeface="Arial"/>
              <a:buChar char="•"/>
            </a:pPr>
            <a:r>
              <a:rPr lang="en-GB" sz="1200" b="1">
                <a:solidFill>
                  <a:schemeClr val="dk1"/>
                </a:solidFill>
                <a:latin typeface="Arial"/>
                <a:ea typeface="Arial"/>
                <a:cs typeface="Arial"/>
                <a:sym typeface="Arial"/>
              </a:rPr>
              <a:t>You will also be supported by a training provider</a:t>
            </a:r>
            <a:r>
              <a:rPr lang="en-GB" sz="1200">
                <a:solidFill>
                  <a:schemeClr val="dk1"/>
                </a:solidFill>
                <a:latin typeface="Arial"/>
                <a:ea typeface="Arial"/>
                <a:cs typeface="Arial"/>
                <a:sym typeface="Arial"/>
              </a:rPr>
              <a:t>, who will help you achieve your qualifications and make sure you complete your apprenticeship.</a:t>
            </a:r>
            <a:endParaRPr sz="1200" b="1">
              <a:solidFill>
                <a:schemeClr val="dk1"/>
              </a:solidFill>
              <a:latin typeface="Arial"/>
              <a:ea typeface="Arial"/>
              <a:cs typeface="Arial"/>
              <a:sym typeface="Arial"/>
            </a:endParaRPr>
          </a:p>
          <a:p>
            <a:pPr marL="171450" lvl="0" indent="-101600" algn="l" rtl="0">
              <a:lnSpc>
                <a:spcPct val="100000"/>
              </a:lnSpc>
              <a:spcBef>
                <a:spcPts val="0"/>
              </a:spcBef>
              <a:spcAft>
                <a:spcPts val="0"/>
              </a:spcAft>
              <a:buSzPts val="1100"/>
              <a:buFont typeface="Arial"/>
              <a:buNone/>
            </a:pPr>
            <a:endParaRPr sz="1200" b="1">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100"/>
              <a:buFont typeface="Arial"/>
              <a:buChar char="•"/>
            </a:pPr>
            <a:r>
              <a:rPr lang="en-GB" sz="1200">
                <a:solidFill>
                  <a:schemeClr val="dk1"/>
                </a:solidFill>
                <a:latin typeface="Arial"/>
                <a:ea typeface="Arial"/>
                <a:cs typeface="Arial"/>
                <a:sym typeface="Arial"/>
              </a:rPr>
              <a:t>Because it’s a proper job, you will also have a </a:t>
            </a:r>
            <a:r>
              <a:rPr lang="en-GB" sz="1200" b="1">
                <a:solidFill>
                  <a:schemeClr val="dk1"/>
                </a:solidFill>
                <a:latin typeface="Arial"/>
                <a:ea typeface="Arial"/>
                <a:cs typeface="Arial"/>
                <a:sym typeface="Arial"/>
              </a:rPr>
              <a:t>contract of employment</a:t>
            </a:r>
            <a:r>
              <a:rPr lang="en-GB" sz="1200">
                <a:solidFill>
                  <a:schemeClr val="dk1"/>
                </a:solidFill>
                <a:latin typeface="Arial"/>
                <a:ea typeface="Arial"/>
                <a:cs typeface="Arial"/>
                <a:sym typeface="Arial"/>
              </a:rPr>
              <a:t>, including holiday pay - exactly the same as any other member of staff.</a:t>
            </a:r>
            <a:endParaRPr/>
          </a:p>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Arial"/>
                <a:ea typeface="Arial"/>
                <a:cs typeface="Arial"/>
                <a:sym typeface="Arial"/>
              </a:rPr>
              <a:t>I</a:t>
            </a:r>
            <a:r>
              <a:rPr lang="en-GB" sz="1200">
                <a:solidFill>
                  <a:srgbClr val="FF0000"/>
                </a:solidFill>
                <a:latin typeface="Arial"/>
                <a:ea typeface="Arial"/>
                <a:cs typeface="Arial"/>
                <a:sym typeface="Arial"/>
              </a:rPr>
              <a:t>t’s important to understand </a:t>
            </a:r>
            <a:r>
              <a:rPr lang="en-GB" sz="1200">
                <a:solidFill>
                  <a:schemeClr val="dk1"/>
                </a:solidFill>
                <a:latin typeface="Arial"/>
                <a:ea typeface="Arial"/>
                <a:cs typeface="Arial"/>
                <a:sym typeface="Arial"/>
              </a:rPr>
              <a:t>that an apprenticeship is a </a:t>
            </a:r>
            <a:r>
              <a:rPr lang="en-GB" sz="1200" b="1">
                <a:solidFill>
                  <a:schemeClr val="dk1"/>
                </a:solidFill>
                <a:latin typeface="Arial"/>
                <a:ea typeface="Arial"/>
                <a:cs typeface="Arial"/>
                <a:sym typeface="Arial"/>
              </a:rPr>
              <a:t>real job, with a real employer.  </a:t>
            </a:r>
            <a:r>
              <a:rPr lang="en-GB" sz="1200" b="0">
                <a:solidFill>
                  <a:schemeClr val="dk1"/>
                </a:solidFill>
                <a:latin typeface="Arial"/>
                <a:ea typeface="Arial"/>
                <a:cs typeface="Arial"/>
                <a:sym typeface="Arial"/>
              </a:rPr>
              <a:t>You will spend time working alongside other people and learn from their experience.  </a:t>
            </a:r>
            <a:r>
              <a:rPr lang="en-GB" sz="1200">
                <a:solidFill>
                  <a:schemeClr val="dk1"/>
                </a:solidFill>
                <a:latin typeface="Arial"/>
                <a:ea typeface="Arial"/>
                <a:cs typeface="Arial"/>
                <a:sym typeface="Arial"/>
              </a:rPr>
              <a:t>There’s a myth that apprenticeships are just like work experience, where you’re given basic tasks or asked to make the tea, but this isn’t the case. </a:t>
            </a:r>
            <a:endParaRPr/>
          </a:p>
          <a:p>
            <a:pPr marL="171450" marR="0" lvl="0" indent="-95250" algn="l" rtl="0">
              <a:lnSpc>
                <a:spcPct val="100000"/>
              </a:lnSpc>
              <a:spcBef>
                <a:spcPts val="0"/>
              </a:spcBef>
              <a:spcAft>
                <a:spcPts val="0"/>
              </a:spcAft>
              <a:buClr>
                <a:srgbClr val="000000"/>
              </a:buClr>
              <a:buSzPts val="1200"/>
              <a:buFont typeface="Arial"/>
              <a:buNone/>
            </a:pPr>
            <a:endParaRPr sz="1200">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a:buChar char="•"/>
            </a:pPr>
            <a:r>
              <a:rPr lang="en-GB" sz="1200">
                <a:solidFill>
                  <a:schemeClr val="dk1"/>
                </a:solidFill>
                <a:latin typeface="Arial"/>
                <a:ea typeface="Arial"/>
                <a:cs typeface="Arial"/>
                <a:sym typeface="Arial"/>
              </a:rPr>
              <a:t>An apprenticeship typically takes 1 to 4 years to complete (sometimes up to 6 for some areas like Solicitor). </a:t>
            </a:r>
            <a:br>
              <a:rPr lang="en-GB" sz="1200">
                <a:solidFill>
                  <a:schemeClr val="dk1"/>
                </a:solidFill>
                <a:latin typeface="Arial"/>
                <a:ea typeface="Arial"/>
                <a:cs typeface="Arial"/>
                <a:sym typeface="Arial"/>
              </a:rPr>
            </a:br>
            <a:r>
              <a:rPr lang="en-GB" sz="1200">
                <a:solidFill>
                  <a:schemeClr val="dk1"/>
                </a:solidFill>
                <a:latin typeface="Arial"/>
                <a:ea typeface="Arial"/>
                <a:cs typeface="Arial"/>
                <a:sym typeface="Arial"/>
              </a:rPr>
              <a:t>The total duration will depend on the delivery model that your employer selects, the level and the subject you’re studying.</a:t>
            </a:r>
            <a:br>
              <a:rPr lang="en-GB" sz="1200">
                <a:solidFill>
                  <a:schemeClr val="dk1"/>
                </a:solidFill>
                <a:latin typeface="Arial"/>
                <a:ea typeface="Arial"/>
                <a:cs typeface="Arial"/>
                <a:sym typeface="Arial"/>
              </a:rPr>
            </a:br>
            <a:r>
              <a:rPr lang="en-GB" sz="1200">
                <a:solidFill>
                  <a:schemeClr val="dk1"/>
                </a:solidFill>
                <a:latin typeface="Arial"/>
                <a:ea typeface="Arial"/>
                <a:cs typeface="Arial"/>
                <a:sym typeface="Arial"/>
              </a:rPr>
              <a:t>As a minimum, all apprenticeships must last for a minimum of 12 months.</a:t>
            </a:r>
            <a:endParaRPr/>
          </a:p>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100"/>
              <a:buFont typeface="Arial"/>
              <a:buChar char="•"/>
            </a:pPr>
            <a:r>
              <a:rPr lang="en-GB" sz="1200">
                <a:solidFill>
                  <a:schemeClr val="dk1"/>
                </a:solidFill>
                <a:latin typeface="Arial"/>
                <a:ea typeface="Arial"/>
                <a:cs typeface="Arial"/>
                <a:sym typeface="Arial"/>
              </a:rPr>
              <a:t>It’s important to remember that apprenticeships aren’t the ‘easy option’. </a:t>
            </a:r>
            <a:br>
              <a:rPr lang="en-GB" sz="1200">
                <a:solidFill>
                  <a:schemeClr val="dk1"/>
                </a:solidFill>
                <a:latin typeface="Arial"/>
                <a:ea typeface="Arial"/>
                <a:cs typeface="Arial"/>
                <a:sym typeface="Arial"/>
              </a:rPr>
            </a:br>
            <a:r>
              <a:rPr lang="en-GB" sz="1200">
                <a:solidFill>
                  <a:schemeClr val="dk1"/>
                </a:solidFill>
                <a:latin typeface="Arial"/>
                <a:ea typeface="Arial"/>
                <a:cs typeface="Arial"/>
                <a:sym typeface="Arial"/>
              </a:rPr>
              <a:t>Holding down a full time job and studying takes a certain skill, and it won’t be right for everyone.</a:t>
            </a:r>
            <a:endParaRPr/>
          </a:p>
        </p:txBody>
      </p:sp>
      <p:sp>
        <p:nvSpPr>
          <p:cNvPr id="166" name="Google Shape;166;p1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14207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3" name="Google Shape;213;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GB" sz="800" b="1">
                <a:solidFill>
                  <a:schemeClr val="accent5"/>
                </a:solidFill>
              </a:rPr>
              <a:t>Presenter notes: Ask the audience a question: Does anyone know what apprentices are paid? </a:t>
            </a:r>
            <a:r>
              <a:rPr lang="en-GB" sz="800" b="1" i="1">
                <a:solidFill>
                  <a:schemeClr val="accent5"/>
                </a:solidFill>
              </a:rPr>
              <a:t>(Typically you will get lots of different responses)</a:t>
            </a:r>
            <a:endParaRPr/>
          </a:p>
          <a:p>
            <a:pPr marL="457200" lvl="0" indent="-228600" algn="l" rtl="0">
              <a:lnSpc>
                <a:spcPct val="100000"/>
              </a:lnSpc>
              <a:spcBef>
                <a:spcPts val="0"/>
              </a:spcBef>
              <a:spcAft>
                <a:spcPts val="0"/>
              </a:spcAft>
              <a:buSzPts val="1100"/>
              <a:buNone/>
            </a:pPr>
            <a:endParaRPr sz="800" b="1" i="1">
              <a:solidFill>
                <a:schemeClr val="accent5"/>
              </a:solidFill>
            </a:endParaRPr>
          </a:p>
          <a:p>
            <a:pPr marL="171450" lvl="0" indent="-171450" algn="l" rtl="0">
              <a:lnSpc>
                <a:spcPct val="100000"/>
              </a:lnSpc>
              <a:spcBef>
                <a:spcPts val="0"/>
              </a:spcBef>
              <a:spcAft>
                <a:spcPts val="0"/>
              </a:spcAft>
              <a:buSzPts val="1100"/>
              <a:buFont typeface="Arial"/>
              <a:buChar char="•"/>
            </a:pPr>
            <a:r>
              <a:rPr lang="en-GB" sz="800"/>
              <a:t>The first thing to remember is that </a:t>
            </a:r>
            <a:r>
              <a:rPr lang="en-GB" sz="800">
                <a:solidFill>
                  <a:schemeClr val="dk1"/>
                </a:solidFill>
                <a:latin typeface="Arial"/>
                <a:ea typeface="Arial"/>
                <a:cs typeface="Arial"/>
                <a:sym typeface="Arial"/>
              </a:rPr>
              <a:t>as an apprentice, you get paid a salary.</a:t>
            </a:r>
            <a:endParaRPr/>
          </a:p>
          <a:p>
            <a:pPr marL="171450" lvl="0" indent="-101600" algn="l" rtl="0">
              <a:lnSpc>
                <a:spcPct val="100000"/>
              </a:lnSpc>
              <a:spcBef>
                <a:spcPts val="0"/>
              </a:spcBef>
              <a:spcAft>
                <a:spcPts val="0"/>
              </a:spcAft>
              <a:buSzPts val="1100"/>
              <a:buFont typeface="Arial"/>
              <a:buNone/>
            </a:pPr>
            <a:endParaRPr sz="800">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100"/>
              <a:buFont typeface="Arial"/>
              <a:buChar char="•"/>
            </a:pPr>
            <a:r>
              <a:rPr lang="en-GB" sz="800">
                <a:solidFill>
                  <a:schemeClr val="dk1"/>
                </a:solidFill>
                <a:latin typeface="Arial"/>
                <a:ea typeface="Arial"/>
                <a:cs typeface="Arial"/>
                <a:sym typeface="Arial"/>
              </a:rPr>
              <a:t>Many people think that apprentices are low-paid, and this can be true, depending on the employer. Legally, an employer must pay an apprentice the National Minimum Wage for apprentices which is currently £3.90 per hour. This is lower than the normal National Minimum Wage, but it recognises that some people will be going into their first job with no experience at all. </a:t>
            </a:r>
            <a:endParaRPr/>
          </a:p>
          <a:p>
            <a:pPr marL="171450" lvl="0" indent="-101600" algn="l" rtl="0">
              <a:lnSpc>
                <a:spcPct val="100000"/>
              </a:lnSpc>
              <a:spcBef>
                <a:spcPts val="0"/>
              </a:spcBef>
              <a:spcAft>
                <a:spcPts val="0"/>
              </a:spcAft>
              <a:buSzPts val="1100"/>
              <a:buFont typeface="Arial"/>
              <a:buNone/>
            </a:pPr>
            <a:endParaRPr sz="800" b="1">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100"/>
              <a:buFont typeface="Arial"/>
              <a:buChar char="•"/>
            </a:pPr>
            <a:r>
              <a:rPr lang="en-GB" sz="800" b="0">
                <a:solidFill>
                  <a:schemeClr val="dk1"/>
                </a:solidFill>
                <a:latin typeface="Arial"/>
                <a:ea typeface="Arial"/>
                <a:cs typeface="Arial"/>
                <a:sym typeface="Arial"/>
              </a:rPr>
              <a:t>The good news is that </a:t>
            </a:r>
            <a:r>
              <a:rPr lang="en-GB" sz="800" b="1">
                <a:solidFill>
                  <a:schemeClr val="dk1"/>
                </a:solidFill>
                <a:latin typeface="Arial"/>
                <a:ea typeface="Arial"/>
                <a:cs typeface="Arial"/>
                <a:sym typeface="Arial"/>
              </a:rPr>
              <a:t>lots of employers pay a lot more than the National Minimum Wage</a:t>
            </a:r>
            <a:r>
              <a:rPr lang="en-GB" sz="800" b="0">
                <a:solidFill>
                  <a:schemeClr val="dk1"/>
                </a:solidFill>
                <a:latin typeface="Arial"/>
                <a:ea typeface="Arial"/>
                <a:cs typeface="Arial"/>
                <a:sym typeface="Arial"/>
              </a:rPr>
              <a:t> for apprentices.</a:t>
            </a:r>
            <a:r>
              <a:rPr lang="en-GB" sz="800" b="1">
                <a:solidFill>
                  <a:schemeClr val="dk1"/>
                </a:solidFill>
                <a:latin typeface="Arial"/>
                <a:ea typeface="Arial"/>
                <a:cs typeface="Arial"/>
                <a:sym typeface="Arial"/>
              </a:rPr>
              <a:t> </a:t>
            </a:r>
            <a:br>
              <a:rPr lang="en-GB" sz="800" b="1">
                <a:solidFill>
                  <a:schemeClr val="dk1"/>
                </a:solidFill>
                <a:latin typeface="Arial"/>
                <a:ea typeface="Arial"/>
                <a:cs typeface="Arial"/>
                <a:sym typeface="Arial"/>
              </a:rPr>
            </a:br>
            <a:endParaRPr sz="800" b="1">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100"/>
              <a:buFont typeface="Arial"/>
              <a:buChar char="•"/>
            </a:pPr>
            <a:r>
              <a:rPr lang="en-GB" sz="800">
                <a:solidFill>
                  <a:schemeClr val="dk1"/>
                </a:solidFill>
                <a:latin typeface="Arial"/>
                <a:ea typeface="Arial"/>
                <a:cs typeface="Arial"/>
                <a:sym typeface="Arial"/>
              </a:rPr>
              <a:t>Some apprenticeship schemes in big organisations have a starting salaries of £15k. And some London based employers will pay even more than this.</a:t>
            </a:r>
            <a:endParaRPr/>
          </a:p>
          <a:p>
            <a:pPr marL="171450" lvl="0" indent="-101600" algn="l" rtl="0">
              <a:lnSpc>
                <a:spcPct val="100000"/>
              </a:lnSpc>
              <a:spcBef>
                <a:spcPts val="0"/>
              </a:spcBef>
              <a:spcAft>
                <a:spcPts val="0"/>
              </a:spcAft>
              <a:buSzPts val="1100"/>
              <a:buFont typeface="Arial"/>
              <a:buNone/>
            </a:pPr>
            <a:endParaRPr sz="80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lt2"/>
              </a:buClr>
              <a:buSzPts val="800"/>
              <a:buFont typeface="Arial"/>
              <a:buNone/>
            </a:pPr>
            <a:r>
              <a:rPr lang="en-GB" sz="800" b="1">
                <a:solidFill>
                  <a:schemeClr val="lt2"/>
                </a:solidFill>
              </a:rPr>
              <a:t>Presenter notes: </a:t>
            </a:r>
            <a:r>
              <a:rPr lang="en-GB" sz="800" b="1">
                <a:solidFill>
                  <a:schemeClr val="lt2"/>
                </a:solidFill>
                <a:latin typeface="Arial"/>
                <a:ea typeface="Arial"/>
                <a:cs typeface="Arial"/>
                <a:sym typeface="Arial"/>
              </a:rPr>
              <a:t>You might want to display local opportunity pay rates or need to adjust this message depending on the local area.</a:t>
            </a:r>
            <a:endParaRPr sz="800">
              <a:solidFill>
                <a:schemeClr val="lt2"/>
              </a:solidFill>
              <a:latin typeface="Arial"/>
              <a:ea typeface="Arial"/>
              <a:cs typeface="Arial"/>
              <a:sym typeface="Arial"/>
            </a:endParaRPr>
          </a:p>
          <a:p>
            <a:pPr marL="457200" lvl="0" indent="-298450" algn="l" rtl="0">
              <a:lnSpc>
                <a:spcPct val="100000"/>
              </a:lnSpc>
              <a:spcBef>
                <a:spcPts val="0"/>
              </a:spcBef>
              <a:spcAft>
                <a:spcPts val="0"/>
              </a:spcAft>
              <a:buSzPts val="1100"/>
              <a:buChar char="●"/>
            </a:pPr>
            <a:r>
              <a:rPr lang="en-GB" sz="800">
                <a:solidFill>
                  <a:schemeClr val="dk1"/>
                </a:solidFill>
                <a:latin typeface="Arial"/>
                <a:ea typeface="Arial"/>
                <a:cs typeface="Arial"/>
                <a:sym typeface="Arial"/>
              </a:rPr>
              <a:t> </a:t>
            </a:r>
            <a:endParaRPr/>
          </a:p>
          <a:p>
            <a:pPr marL="171450" lvl="0" indent="-171450" algn="l" rtl="0">
              <a:lnSpc>
                <a:spcPct val="100000"/>
              </a:lnSpc>
              <a:spcBef>
                <a:spcPts val="0"/>
              </a:spcBef>
              <a:spcAft>
                <a:spcPts val="0"/>
              </a:spcAft>
              <a:buSzPts val="1100"/>
              <a:buFont typeface="Arial"/>
              <a:buChar char="•"/>
            </a:pPr>
            <a:r>
              <a:rPr lang="en-GB" sz="800">
                <a:solidFill>
                  <a:schemeClr val="dk1"/>
                </a:solidFill>
                <a:latin typeface="Arial"/>
                <a:ea typeface="Arial"/>
                <a:cs typeface="Arial"/>
                <a:sym typeface="Arial"/>
              </a:rPr>
              <a:t>It’s important to remember that if you see an apprenticeship you’re interested in, don’t be put off by the pay if it’s low: there’s room for progression and working your way to the top of an organisation. </a:t>
            </a:r>
            <a:endParaRPr/>
          </a:p>
          <a:p>
            <a:pPr marL="457200" lvl="0" indent="-228600" algn="l" rtl="0">
              <a:lnSpc>
                <a:spcPct val="100000"/>
              </a:lnSpc>
              <a:spcBef>
                <a:spcPts val="0"/>
              </a:spcBef>
              <a:spcAft>
                <a:spcPts val="0"/>
              </a:spcAft>
              <a:buSzPts val="1100"/>
              <a:buNone/>
            </a:pPr>
            <a:endParaRPr sz="800">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100"/>
              <a:buFont typeface="Arial"/>
              <a:buChar char="•"/>
            </a:pPr>
            <a:r>
              <a:rPr lang="en-GB" sz="800">
                <a:solidFill>
                  <a:schemeClr val="dk1"/>
                </a:solidFill>
                <a:latin typeface="Arial"/>
                <a:ea typeface="Arial"/>
                <a:cs typeface="Arial"/>
                <a:sym typeface="Arial"/>
              </a:rPr>
              <a:t>Another common myth is that once you’ve completed your apprenticeship, your employer will let you go. This isn’t true. </a:t>
            </a:r>
            <a:r>
              <a:rPr lang="en-GB" sz="800" b="1">
                <a:solidFill>
                  <a:schemeClr val="dk1"/>
                </a:solidFill>
                <a:latin typeface="Arial"/>
                <a:ea typeface="Arial"/>
                <a:cs typeface="Arial"/>
                <a:sym typeface="Arial"/>
              </a:rPr>
              <a:t>The majority of apprentices (around 90%)</a:t>
            </a:r>
            <a:r>
              <a:rPr lang="en-GB" sz="800">
                <a:solidFill>
                  <a:schemeClr val="dk1"/>
                </a:solidFill>
                <a:latin typeface="Arial"/>
                <a:ea typeface="Arial"/>
                <a:cs typeface="Arial"/>
                <a:sym typeface="Arial"/>
              </a:rPr>
              <a:t> stay in employment. If they do change companies, it’s usually because they’re able to compete for a better job, perhaps with more pay or more responsibility. </a:t>
            </a:r>
            <a:endParaRPr/>
          </a:p>
          <a:p>
            <a:pPr marL="457200" lvl="0" indent="-228600" algn="l" rtl="0">
              <a:lnSpc>
                <a:spcPct val="100000"/>
              </a:lnSpc>
              <a:spcBef>
                <a:spcPts val="0"/>
              </a:spcBef>
              <a:spcAft>
                <a:spcPts val="0"/>
              </a:spcAft>
              <a:buSzPts val="1100"/>
              <a:buNone/>
            </a:pPr>
            <a:endParaRPr sz="800">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800"/>
              <a:buFont typeface="Arial"/>
              <a:buChar char="•"/>
            </a:pPr>
            <a:r>
              <a:rPr lang="en-GB" sz="800">
                <a:solidFill>
                  <a:schemeClr val="dk1"/>
                </a:solidFill>
                <a:latin typeface="Arial"/>
                <a:ea typeface="Arial"/>
                <a:cs typeface="Arial"/>
                <a:sym typeface="Arial"/>
              </a:rPr>
              <a:t>Lots of young people are worried that as an apprentice you won’t get to have fun or meet other young people. That isn’t true. Depending on the size of the company, you may find yourself working with lots of other young people. You can join the Young Apprentice Ambassadors programme and you will meet hundreds of other apprentices.</a:t>
            </a:r>
            <a:endParaRPr sz="800">
              <a:solidFill>
                <a:schemeClr val="dk1"/>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sz="800">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100"/>
              <a:buFont typeface="Arial"/>
              <a:buChar char="•"/>
            </a:pPr>
            <a:r>
              <a:rPr lang="en-GB" sz="800">
                <a:solidFill>
                  <a:schemeClr val="dk1"/>
                </a:solidFill>
                <a:latin typeface="Arial"/>
                <a:ea typeface="Arial"/>
                <a:cs typeface="Arial"/>
                <a:sym typeface="Arial"/>
              </a:rPr>
              <a:t>Another myth is that apprenticeships are only for people that don’t go on to full time uni. That’s not true – there are different levels of apprenticeships suited to everyone and you can go all the way up to degree level – so you’re still at uni but part time. I’ll tell you more about that later.</a:t>
            </a:r>
            <a:endParaRPr/>
          </a:p>
          <a:p>
            <a:pPr marL="457200" lvl="0" indent="-228600" algn="l" rtl="0">
              <a:lnSpc>
                <a:spcPct val="100000"/>
              </a:lnSpc>
              <a:spcBef>
                <a:spcPts val="0"/>
              </a:spcBef>
              <a:spcAft>
                <a:spcPts val="0"/>
              </a:spcAft>
              <a:buSzPts val="1100"/>
              <a:buNone/>
            </a:pPr>
            <a:endParaRPr sz="800">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100"/>
              <a:buFont typeface="Arial"/>
              <a:buChar char="•"/>
            </a:pPr>
            <a:r>
              <a:rPr lang="en-GB" sz="800">
                <a:solidFill>
                  <a:schemeClr val="dk1"/>
                </a:solidFill>
                <a:latin typeface="Arial"/>
                <a:ea typeface="Arial"/>
                <a:cs typeface="Arial"/>
                <a:sym typeface="Arial"/>
              </a:rPr>
              <a:t>One of the best things about apprenticeships is that they are everywhere. So if you want to carry on living at home then you can, but you can sometimes move around the country with an apprenticeship. It’s really important to do your research – but some companies will help you to relocate to work for them.</a:t>
            </a:r>
            <a:endParaRPr/>
          </a:p>
        </p:txBody>
      </p:sp>
      <p:sp>
        <p:nvSpPr>
          <p:cNvPr id="214" name="Google Shape;214;p1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0" i="0" u="none" strike="noStrike" cap="none">
                <a:solidFill>
                  <a:srgbClr val="000000"/>
                </a:solidFill>
                <a:latin typeface="Arial"/>
                <a:ea typeface="Arial"/>
                <a:cs typeface="Arial"/>
                <a:sym typeface="Arial"/>
              </a:rPr>
              <a:t>14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9990274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buFont typeface="Arial"/>
              <a:buChar char="•"/>
            </a:pPr>
            <a:r>
              <a:rPr lang="en-GB" sz="1200">
                <a:solidFill>
                  <a:schemeClr val="dk1"/>
                </a:solidFill>
                <a:latin typeface="Arial"/>
                <a:ea typeface="Arial"/>
                <a:cs typeface="Arial"/>
                <a:sym typeface="Arial"/>
              </a:rPr>
              <a:t>When we talk about apprenticeships, people often start to think of Plumbing, Electrical and some of the other construction trades. </a:t>
            </a:r>
            <a:r>
              <a:rPr lang="en-GB" sz="1200"/>
              <a:t>There are many brilliant apprenticeships in these areas, but there are also hundreds of new apprenticeships in exciting areas that you might not know exist. </a:t>
            </a:r>
            <a:endParaRPr/>
          </a:p>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100"/>
              <a:buFont typeface="Arial"/>
              <a:buChar char="•"/>
            </a:pPr>
            <a:r>
              <a:rPr lang="en-GB" sz="1200">
                <a:solidFill>
                  <a:schemeClr val="dk1"/>
                </a:solidFill>
                <a:latin typeface="Arial"/>
                <a:ea typeface="Arial"/>
                <a:cs typeface="Arial"/>
                <a:sym typeface="Arial"/>
              </a:rPr>
              <a:t>The range of apprenticeship job roles out there is amazing</a:t>
            </a:r>
            <a:endParaRPr/>
          </a:p>
          <a:p>
            <a:pPr marL="171450" lvl="0" indent="-101600" algn="l" rtl="0">
              <a:lnSpc>
                <a:spcPct val="100000"/>
              </a:lnSpc>
              <a:spcBef>
                <a:spcPts val="0"/>
              </a:spcBef>
              <a:spcAft>
                <a:spcPts val="0"/>
              </a:spcAft>
              <a:buSzPts val="1100"/>
              <a:buFont typeface="Arial"/>
              <a:buNone/>
            </a:pPr>
            <a:endParaRPr sz="1200">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100"/>
              <a:buFont typeface="Arial"/>
              <a:buChar char="•"/>
            </a:pPr>
            <a:r>
              <a:rPr lang="en-GB" sz="1200"/>
              <a:t>This slide gives you an idea of the huge range of apprenticeships available and </a:t>
            </a:r>
            <a:r>
              <a:rPr lang="en-GB" sz="1200" b="1"/>
              <a:t>this is just a taster</a:t>
            </a:r>
            <a:endParaRPr/>
          </a:p>
          <a:p>
            <a:pPr marL="457200" lvl="0" indent="-228600" algn="l" rtl="0">
              <a:lnSpc>
                <a:spcPct val="100000"/>
              </a:lnSpc>
              <a:spcBef>
                <a:spcPts val="0"/>
              </a:spcBef>
              <a:spcAft>
                <a:spcPts val="0"/>
              </a:spcAft>
              <a:buSzPts val="1100"/>
              <a:buNone/>
            </a:pPr>
            <a:endParaRPr sz="1200" b="1"/>
          </a:p>
          <a:p>
            <a:pPr marL="171450" marR="0" lvl="0" indent="-171450" algn="l" rtl="0">
              <a:lnSpc>
                <a:spcPct val="100000"/>
              </a:lnSpc>
              <a:spcBef>
                <a:spcPts val="0"/>
              </a:spcBef>
              <a:spcAft>
                <a:spcPts val="0"/>
              </a:spcAft>
              <a:buClr>
                <a:srgbClr val="000000"/>
              </a:buClr>
              <a:buSzPts val="1200"/>
              <a:buFont typeface="Arial"/>
              <a:buChar char="•"/>
            </a:pPr>
            <a:r>
              <a:rPr lang="en-GB" sz="1200"/>
              <a:t>You could start an apprenticeship in hundreds of occupational areas. Some will amaze you!</a:t>
            </a:r>
            <a:endParaRPr/>
          </a:p>
          <a:p>
            <a:pPr marL="457200" lvl="0" indent="-228600" algn="l" rtl="0">
              <a:lnSpc>
                <a:spcPct val="100000"/>
              </a:lnSpc>
              <a:spcBef>
                <a:spcPts val="0"/>
              </a:spcBef>
              <a:spcAft>
                <a:spcPts val="0"/>
              </a:spcAft>
              <a:buSzPts val="1100"/>
              <a:buNone/>
            </a:pPr>
            <a:endParaRPr sz="1200"/>
          </a:p>
          <a:p>
            <a:pPr marL="457200" lvl="0" indent="-298450" algn="l" rtl="0">
              <a:lnSpc>
                <a:spcPct val="100000"/>
              </a:lnSpc>
              <a:spcBef>
                <a:spcPts val="0"/>
              </a:spcBef>
              <a:spcAft>
                <a:spcPts val="0"/>
              </a:spcAft>
              <a:buSzPts val="1100"/>
              <a:buChar char="●"/>
            </a:pPr>
            <a:r>
              <a:rPr lang="en-GB" sz="1200" b="1"/>
              <a:t>Presenter notes: Depending on the time available…</a:t>
            </a:r>
            <a:endParaRPr/>
          </a:p>
          <a:p>
            <a:pPr marL="457200" lvl="0" indent="-298450" algn="l" rtl="0">
              <a:lnSpc>
                <a:spcPct val="100000"/>
              </a:lnSpc>
              <a:spcBef>
                <a:spcPts val="0"/>
              </a:spcBef>
              <a:spcAft>
                <a:spcPts val="0"/>
              </a:spcAft>
              <a:buSzPts val="1100"/>
              <a:buChar char="●"/>
            </a:pPr>
            <a:r>
              <a:rPr lang="en-GB" sz="1200" b="1"/>
              <a:t>Activity idea: Pick out a few of the job roles to discuss – will depend on the audience.</a:t>
            </a:r>
            <a:endParaRPr/>
          </a:p>
          <a:p>
            <a:pPr marL="457200" lvl="0" indent="-298450" algn="l" rtl="0">
              <a:lnSpc>
                <a:spcPct val="100000"/>
              </a:lnSpc>
              <a:spcBef>
                <a:spcPts val="0"/>
              </a:spcBef>
              <a:spcAft>
                <a:spcPts val="0"/>
              </a:spcAft>
              <a:buSzPts val="1100"/>
              <a:buChar char="●"/>
            </a:pPr>
            <a:r>
              <a:rPr lang="en-GB" sz="1200" b="1"/>
              <a:t>Activity idea: Can anyone spot an apprenticeship on the screen that has surprised them?</a:t>
            </a:r>
            <a:endParaRPr/>
          </a:p>
          <a:p>
            <a:pPr marL="457200" lvl="0" indent="-298450" algn="l" rtl="0">
              <a:lnSpc>
                <a:spcPct val="100000"/>
              </a:lnSpc>
              <a:spcBef>
                <a:spcPts val="0"/>
              </a:spcBef>
              <a:spcAft>
                <a:spcPts val="0"/>
              </a:spcAft>
              <a:buSzPts val="1100"/>
              <a:buChar char="●"/>
            </a:pPr>
            <a:r>
              <a:rPr lang="en-GB" sz="1200" b="1"/>
              <a:t>Activity idea: Does anyone know someone who is doing an interesting apprenticeship? </a:t>
            </a:r>
            <a:endParaRPr/>
          </a:p>
          <a:p>
            <a:pPr marL="457200" lvl="0" indent="-228600" algn="l" rtl="0">
              <a:lnSpc>
                <a:spcPct val="100000"/>
              </a:lnSpc>
              <a:spcBef>
                <a:spcPts val="0"/>
              </a:spcBef>
              <a:spcAft>
                <a:spcPts val="0"/>
              </a:spcAft>
              <a:buSzPts val="1100"/>
              <a:buNone/>
            </a:pPr>
            <a:endParaRPr sz="1200"/>
          </a:p>
          <a:p>
            <a:pPr marL="457200" lvl="0" indent="-228600" algn="l" rtl="0">
              <a:lnSpc>
                <a:spcPct val="100000"/>
              </a:lnSpc>
              <a:spcBef>
                <a:spcPts val="0"/>
              </a:spcBef>
              <a:spcAft>
                <a:spcPts val="0"/>
              </a:spcAft>
              <a:buSzPts val="1100"/>
              <a:buNone/>
            </a:pPr>
            <a:endParaRPr sz="1200"/>
          </a:p>
          <a:p>
            <a:pPr marL="457200" lvl="0" indent="-228600" algn="l" rtl="0">
              <a:lnSpc>
                <a:spcPct val="100000"/>
              </a:lnSpc>
              <a:spcBef>
                <a:spcPts val="0"/>
              </a:spcBef>
              <a:spcAft>
                <a:spcPts val="0"/>
              </a:spcAft>
              <a:buSzPts val="1100"/>
              <a:buNone/>
            </a:pPr>
            <a:endParaRPr/>
          </a:p>
        </p:txBody>
      </p:sp>
      <p:sp>
        <p:nvSpPr>
          <p:cNvPr id="252" name="Google Shape;252;p15: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0" i="0" u="none" strike="noStrike" cap="none">
                <a:solidFill>
                  <a:srgbClr val="000000"/>
                </a:solidFill>
                <a:latin typeface="Arial"/>
                <a:ea typeface="Arial"/>
                <a:cs typeface="Arial"/>
                <a:sym typeface="Arial"/>
              </a:rPr>
              <a:t>15</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254973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56" name="Google Shape;356;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GB" sz="1000" b="1"/>
              <a:t>Presenter notes: Please update this slide with local companies if you feel that the logos are not representative of your area</a:t>
            </a:r>
            <a:endParaRPr/>
          </a:p>
          <a:p>
            <a:pPr marL="457200" lvl="0" indent="-228600" algn="l" rtl="0">
              <a:lnSpc>
                <a:spcPct val="100000"/>
              </a:lnSpc>
              <a:spcBef>
                <a:spcPts val="0"/>
              </a:spcBef>
              <a:spcAft>
                <a:spcPts val="0"/>
              </a:spcAft>
              <a:buSzPts val="1100"/>
              <a:buNone/>
            </a:pPr>
            <a:endParaRPr sz="1000"/>
          </a:p>
          <a:p>
            <a:pPr marL="171450" lvl="0" indent="-171450" algn="l" rtl="0">
              <a:lnSpc>
                <a:spcPct val="100000"/>
              </a:lnSpc>
              <a:spcBef>
                <a:spcPts val="0"/>
              </a:spcBef>
              <a:spcAft>
                <a:spcPts val="0"/>
              </a:spcAft>
              <a:buSzPts val="1100"/>
              <a:buFont typeface="Arial"/>
              <a:buChar char="•"/>
            </a:pPr>
            <a:r>
              <a:rPr lang="en-GB" sz="1000"/>
              <a:t>Equally, the range of employers offering apprenticeships is incredible.</a:t>
            </a:r>
            <a:endParaRPr/>
          </a:p>
          <a:p>
            <a:pPr marL="457200" lvl="0" indent="-228600" algn="l" rtl="0">
              <a:lnSpc>
                <a:spcPct val="100000"/>
              </a:lnSpc>
              <a:spcBef>
                <a:spcPts val="0"/>
              </a:spcBef>
              <a:spcAft>
                <a:spcPts val="0"/>
              </a:spcAft>
              <a:buSzPts val="1100"/>
              <a:buNone/>
            </a:pPr>
            <a:endParaRPr sz="1000"/>
          </a:p>
          <a:p>
            <a:pPr marL="171450" lvl="0" indent="-171450" algn="l" rtl="0">
              <a:lnSpc>
                <a:spcPct val="100000"/>
              </a:lnSpc>
              <a:spcBef>
                <a:spcPts val="0"/>
              </a:spcBef>
              <a:spcAft>
                <a:spcPts val="0"/>
              </a:spcAft>
              <a:buSzPts val="1100"/>
              <a:buFont typeface="Arial"/>
              <a:buChar char="•"/>
            </a:pPr>
            <a:r>
              <a:rPr lang="en-GB" sz="1000"/>
              <a:t>This slide shows you some really familiar logos of big companies in England who all recruit apprentices. </a:t>
            </a:r>
            <a:endParaRPr/>
          </a:p>
          <a:p>
            <a:pPr marL="171450" lvl="0" indent="-101600" algn="l" rtl="0">
              <a:lnSpc>
                <a:spcPct val="100000"/>
              </a:lnSpc>
              <a:spcBef>
                <a:spcPts val="0"/>
              </a:spcBef>
              <a:spcAft>
                <a:spcPts val="0"/>
              </a:spcAft>
              <a:buSzPts val="1100"/>
              <a:buFont typeface="Arial"/>
              <a:buNone/>
            </a:pPr>
            <a:endParaRPr sz="1000"/>
          </a:p>
          <a:p>
            <a:pPr marL="171450" lvl="0" indent="-171450" algn="l" rtl="0">
              <a:lnSpc>
                <a:spcPct val="100000"/>
              </a:lnSpc>
              <a:spcBef>
                <a:spcPts val="0"/>
              </a:spcBef>
              <a:spcAft>
                <a:spcPts val="0"/>
              </a:spcAft>
              <a:buSzPts val="1100"/>
              <a:buFont typeface="Arial"/>
              <a:buChar char="•"/>
            </a:pPr>
            <a:r>
              <a:rPr lang="en-GB" sz="1000"/>
              <a:t>Around 50% of apprenticeships started are with large companies like this, but 50% will be with smaller local companies.</a:t>
            </a:r>
            <a:endParaRPr/>
          </a:p>
          <a:p>
            <a:pPr marL="457200" lvl="0" indent="-228600" algn="l" rtl="0">
              <a:lnSpc>
                <a:spcPct val="100000"/>
              </a:lnSpc>
              <a:spcBef>
                <a:spcPts val="0"/>
              </a:spcBef>
              <a:spcAft>
                <a:spcPts val="0"/>
              </a:spcAft>
              <a:buSzPts val="1100"/>
              <a:buNone/>
            </a:pPr>
            <a:endParaRPr sz="1000"/>
          </a:p>
          <a:p>
            <a:pPr marL="171450" lvl="0" indent="-171450" algn="l" rtl="0">
              <a:lnSpc>
                <a:spcPct val="100000"/>
              </a:lnSpc>
              <a:spcBef>
                <a:spcPts val="0"/>
              </a:spcBef>
              <a:spcAft>
                <a:spcPts val="0"/>
              </a:spcAft>
              <a:buSzPts val="1100"/>
              <a:buFont typeface="Arial"/>
              <a:buChar char="•"/>
            </a:pPr>
            <a:r>
              <a:rPr lang="en-GB" sz="1000"/>
              <a:t>It can be tempting to think that the ‘best’ apprenticeships are just with the big, well-known companies, but many of the smaller employers have absolutely brilliant schemes that enable fast-track career progression for their apprentices so it’s really important to do your research and not to ignore smaller employers because they can be just as good.</a:t>
            </a:r>
            <a:endParaRPr/>
          </a:p>
          <a:p>
            <a:pPr marL="171450" lvl="0" indent="-101600" algn="l" rtl="0">
              <a:lnSpc>
                <a:spcPct val="100000"/>
              </a:lnSpc>
              <a:spcBef>
                <a:spcPts val="0"/>
              </a:spcBef>
              <a:spcAft>
                <a:spcPts val="0"/>
              </a:spcAft>
              <a:buSzPts val="1100"/>
              <a:buFont typeface="Arial"/>
              <a:buNone/>
            </a:pPr>
            <a:endParaRPr sz="1000"/>
          </a:p>
          <a:p>
            <a:pPr marL="171450" marR="0" lvl="0" indent="-171450" algn="l" rtl="0">
              <a:lnSpc>
                <a:spcPct val="100000"/>
              </a:lnSpc>
              <a:spcBef>
                <a:spcPts val="0"/>
              </a:spcBef>
              <a:spcAft>
                <a:spcPts val="0"/>
              </a:spcAft>
              <a:buClr>
                <a:srgbClr val="000000"/>
              </a:buClr>
              <a:buSzPts val="1000"/>
              <a:buFont typeface="Arial"/>
              <a:buChar char="•"/>
            </a:pPr>
            <a:r>
              <a:rPr lang="en-GB" sz="1000"/>
              <a:t>An example of a small local company is…X who employs apprentices in job roles like X and X etc.</a:t>
            </a:r>
            <a:br>
              <a:rPr lang="en-GB" sz="1000"/>
            </a:br>
            <a:r>
              <a:rPr lang="en-GB" sz="1000" b="1"/>
              <a:t>Presenter notes: </a:t>
            </a:r>
            <a:r>
              <a:rPr lang="en-GB" sz="1000" b="1">
                <a:solidFill>
                  <a:schemeClr val="dk1"/>
                </a:solidFill>
                <a:latin typeface="Arial"/>
                <a:ea typeface="Arial"/>
                <a:cs typeface="Arial"/>
                <a:sym typeface="Arial"/>
              </a:rPr>
              <a:t>Please include an example of a local company in the town that you are delivering in.</a:t>
            </a:r>
            <a:endParaRPr/>
          </a:p>
          <a:p>
            <a:pPr marL="171450" lvl="0" indent="-101600" algn="l" rtl="0">
              <a:lnSpc>
                <a:spcPct val="100000"/>
              </a:lnSpc>
              <a:spcBef>
                <a:spcPts val="0"/>
              </a:spcBef>
              <a:spcAft>
                <a:spcPts val="0"/>
              </a:spcAft>
              <a:buSzPts val="1100"/>
              <a:buFont typeface="Arial"/>
              <a:buNone/>
            </a:pPr>
            <a:endParaRPr sz="1000"/>
          </a:p>
        </p:txBody>
      </p:sp>
      <p:sp>
        <p:nvSpPr>
          <p:cNvPr id="357" name="Google Shape;357;p1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0" i="0" u="none" strike="noStrike" cap="none">
                <a:solidFill>
                  <a:srgbClr val="000000"/>
                </a:solidFill>
                <a:latin typeface="Arial"/>
                <a:ea typeface="Arial"/>
                <a:cs typeface="Arial"/>
                <a:sym typeface="Arial"/>
              </a:rPr>
              <a:t>16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300010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94" name="Google Shape;394;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lgn="l" rtl="0">
              <a:lnSpc>
                <a:spcPct val="100000"/>
              </a:lnSpc>
              <a:spcBef>
                <a:spcPts val="0"/>
              </a:spcBef>
              <a:spcAft>
                <a:spcPts val="0"/>
              </a:spcAft>
              <a:buClr>
                <a:srgbClr val="000000"/>
              </a:buClr>
              <a:buSzPts val="1200"/>
              <a:buFont typeface="Arial"/>
              <a:buChar char="•"/>
            </a:pPr>
            <a:r>
              <a:rPr lang="en-GB" sz="1200"/>
              <a:t>You also need to think about the different roles that a company might have. </a:t>
            </a:r>
            <a:endParaRPr/>
          </a:p>
          <a:p>
            <a:pPr marL="0" marR="0" lvl="0" indent="0" algn="l" rtl="0">
              <a:lnSpc>
                <a:spcPct val="100000"/>
              </a:lnSpc>
              <a:spcBef>
                <a:spcPts val="0"/>
              </a:spcBef>
              <a:spcAft>
                <a:spcPts val="0"/>
              </a:spcAft>
              <a:buClr>
                <a:srgbClr val="000000"/>
              </a:buClr>
              <a:buSzPts val="1200"/>
              <a:buFont typeface="Arial"/>
              <a:buNone/>
            </a:pPr>
            <a:endParaRPr sz="1200"/>
          </a:p>
          <a:p>
            <a:pPr marL="171450" marR="0" lvl="0" indent="-171450" algn="l" rtl="0">
              <a:lnSpc>
                <a:spcPct val="100000"/>
              </a:lnSpc>
              <a:spcBef>
                <a:spcPts val="0"/>
              </a:spcBef>
              <a:spcAft>
                <a:spcPts val="0"/>
              </a:spcAft>
              <a:buClr>
                <a:srgbClr val="000000"/>
              </a:buClr>
              <a:buSzPts val="1200"/>
              <a:buFont typeface="Arial"/>
              <a:buChar char="•"/>
            </a:pPr>
            <a:r>
              <a:rPr lang="en-GB" sz="1200"/>
              <a:t>For example, if you want to work in finance – you shouldn’t just look at the big finance and accountancy companies. Lots of other companies will have their own in-house finance departments where you will still have access to a huge range of experiences and opportunities.</a:t>
            </a:r>
            <a:endParaRPr/>
          </a:p>
          <a:p>
            <a:pPr marL="457200" lvl="0" indent="-228600" algn="l" rtl="0">
              <a:lnSpc>
                <a:spcPct val="100000"/>
              </a:lnSpc>
              <a:spcBef>
                <a:spcPts val="0"/>
              </a:spcBef>
              <a:spcAft>
                <a:spcPts val="0"/>
              </a:spcAft>
              <a:buSzPts val="1100"/>
              <a:buNone/>
            </a:pPr>
            <a:endParaRPr/>
          </a:p>
          <a:p>
            <a:pPr marL="171450" lvl="0" indent="-171450" algn="l" rtl="0">
              <a:lnSpc>
                <a:spcPct val="100000"/>
              </a:lnSpc>
              <a:spcBef>
                <a:spcPts val="0"/>
              </a:spcBef>
              <a:spcAft>
                <a:spcPts val="0"/>
              </a:spcAft>
              <a:buSzPts val="1100"/>
              <a:buFont typeface="Arial"/>
              <a:buChar char="•"/>
            </a:pPr>
            <a:r>
              <a:rPr lang="en-GB"/>
              <a:t>It can be a good idea to take some time to look at the different departments that a company has and see if they offer an apprenticeship in that area.</a:t>
            </a:r>
            <a:endParaRPr/>
          </a:p>
          <a:p>
            <a:pPr marL="171450" lvl="0" indent="-101600" algn="l" rtl="0">
              <a:lnSpc>
                <a:spcPct val="100000"/>
              </a:lnSpc>
              <a:spcBef>
                <a:spcPts val="0"/>
              </a:spcBef>
              <a:spcAft>
                <a:spcPts val="0"/>
              </a:spcAft>
              <a:buSzPts val="1100"/>
              <a:buFont typeface="Arial"/>
              <a:buNone/>
            </a:pPr>
            <a:endParaRPr/>
          </a:p>
          <a:p>
            <a:pPr marL="171450" lvl="0" indent="-171450" algn="l" rtl="0">
              <a:lnSpc>
                <a:spcPct val="100000"/>
              </a:lnSpc>
              <a:spcBef>
                <a:spcPts val="0"/>
              </a:spcBef>
              <a:spcAft>
                <a:spcPts val="0"/>
              </a:spcAft>
              <a:buSzPts val="1100"/>
              <a:buFont typeface="Arial"/>
              <a:buChar char="•"/>
            </a:pPr>
            <a:r>
              <a:rPr lang="en-GB"/>
              <a:t>For example, you could work as a solicitor for Coca-Cola, a website designer for Vauxhall, as a Cyber Security apprentice for the Government.</a:t>
            </a:r>
            <a:br>
              <a:rPr lang="en-GB"/>
            </a:br>
            <a:r>
              <a:rPr lang="en-GB"/>
              <a:t>There are thousands of different opportunities! </a:t>
            </a:r>
            <a:endParaRPr/>
          </a:p>
          <a:p>
            <a:pPr marL="171450" lvl="0" indent="-101600" algn="l" rtl="0">
              <a:lnSpc>
                <a:spcPct val="100000"/>
              </a:lnSpc>
              <a:spcBef>
                <a:spcPts val="0"/>
              </a:spcBef>
              <a:spcAft>
                <a:spcPts val="0"/>
              </a:spcAft>
              <a:buSzPts val="1100"/>
              <a:buFont typeface="Arial"/>
              <a:buNone/>
            </a:pPr>
            <a:endParaRPr/>
          </a:p>
          <a:p>
            <a:pPr marL="0" marR="0" lvl="0" indent="0" algn="l" rtl="0">
              <a:lnSpc>
                <a:spcPct val="100000"/>
              </a:lnSpc>
              <a:spcBef>
                <a:spcPts val="0"/>
              </a:spcBef>
              <a:spcAft>
                <a:spcPts val="0"/>
              </a:spcAft>
              <a:buClr>
                <a:srgbClr val="000000"/>
              </a:buClr>
              <a:buSzPts val="1200"/>
              <a:buFont typeface="Arial"/>
              <a:buNone/>
            </a:pPr>
            <a:r>
              <a:rPr lang="en-GB" sz="1200" b="1"/>
              <a:t>Presenter notes: Please update the example if you feel that mentioning Vauxhall or Coca-Cola are not representative of your area.</a:t>
            </a:r>
            <a:endParaRPr/>
          </a:p>
          <a:p>
            <a:pPr marL="0" lvl="0" indent="0" algn="l" rtl="0">
              <a:lnSpc>
                <a:spcPct val="100000"/>
              </a:lnSpc>
              <a:spcBef>
                <a:spcPts val="0"/>
              </a:spcBef>
              <a:spcAft>
                <a:spcPts val="0"/>
              </a:spcAft>
              <a:buSzPts val="1100"/>
              <a:buFont typeface="Arial"/>
              <a:buNone/>
            </a:pPr>
            <a:endParaRPr/>
          </a:p>
        </p:txBody>
      </p:sp>
      <p:sp>
        <p:nvSpPr>
          <p:cNvPr id="395" name="Google Shape;395;p17: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0" i="0" u="none" strike="noStrike" cap="none">
                <a:solidFill>
                  <a:srgbClr val="000000"/>
                </a:solidFill>
                <a:latin typeface="Arial"/>
                <a:ea typeface="Arial"/>
                <a:cs typeface="Arial"/>
                <a:sym typeface="Arial"/>
              </a:rPr>
              <a:t>17</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7458742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42" name="Google Shape;442;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buFont typeface="Arial"/>
              <a:buChar char="•"/>
            </a:pPr>
            <a:r>
              <a:rPr lang="en-GB" sz="1200">
                <a:solidFill>
                  <a:schemeClr val="dk1"/>
                </a:solidFill>
                <a:latin typeface="Arial"/>
                <a:ea typeface="Arial"/>
                <a:cs typeface="Arial"/>
                <a:sym typeface="Arial"/>
              </a:rPr>
              <a:t>We now have four apprenticeship levels: Intermediate, Advanced, Higher and degree. </a:t>
            </a:r>
            <a:endParaRPr/>
          </a:p>
          <a:p>
            <a:pPr marL="171450" lvl="0" indent="-101600" algn="l" rtl="0">
              <a:lnSpc>
                <a:spcPct val="100000"/>
              </a:lnSpc>
              <a:spcBef>
                <a:spcPts val="0"/>
              </a:spcBef>
              <a:spcAft>
                <a:spcPts val="0"/>
              </a:spcAft>
              <a:buSzPts val="1100"/>
              <a:buFont typeface="Arial"/>
              <a:buNone/>
            </a:pPr>
            <a:endParaRPr sz="1200">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100"/>
              <a:buFont typeface="Arial"/>
              <a:buChar char="•"/>
            </a:pPr>
            <a:r>
              <a:rPr lang="en-GB" sz="1200">
                <a:solidFill>
                  <a:schemeClr val="dk1"/>
                </a:solidFill>
                <a:latin typeface="Arial"/>
                <a:ea typeface="Arial"/>
                <a:cs typeface="Arial"/>
                <a:sym typeface="Arial"/>
              </a:rPr>
              <a:t>If you want to, you can now start an apprenticeship with the potential to work all the way up to achieving a degree.</a:t>
            </a:r>
            <a:endParaRPr/>
          </a:p>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100"/>
              <a:buFont typeface="Arial"/>
              <a:buChar char="•"/>
            </a:pPr>
            <a:r>
              <a:rPr lang="en-GB" sz="1200">
                <a:solidFill>
                  <a:schemeClr val="dk1"/>
                </a:solidFill>
                <a:latin typeface="Arial"/>
                <a:ea typeface="Arial"/>
                <a:cs typeface="Arial"/>
                <a:sym typeface="Arial"/>
              </a:rPr>
              <a:t>Higher apprenticeships cover all levels from 4 through to 7</a:t>
            </a:r>
            <a:endParaRPr/>
          </a:p>
          <a:p>
            <a:pPr marL="171450" lvl="0" indent="-171450" algn="l" rtl="0">
              <a:lnSpc>
                <a:spcPct val="100000"/>
              </a:lnSpc>
              <a:spcBef>
                <a:spcPts val="0"/>
              </a:spcBef>
              <a:spcAft>
                <a:spcPts val="0"/>
              </a:spcAft>
              <a:buSzPts val="1100"/>
              <a:buFont typeface="Arial"/>
              <a:buChar char="•"/>
            </a:pPr>
            <a:r>
              <a:rPr lang="en-GB" sz="1200">
                <a:solidFill>
                  <a:schemeClr val="dk1"/>
                </a:solidFill>
                <a:latin typeface="Arial"/>
                <a:ea typeface="Arial"/>
                <a:cs typeface="Arial"/>
                <a:sym typeface="Arial"/>
              </a:rPr>
              <a:t>Level 4, 5, 6 and 7 are equivalent to a Foundation Degree and above.</a:t>
            </a:r>
            <a:endParaRPr/>
          </a:p>
          <a:p>
            <a:pPr marL="171450" lvl="0" indent="-171450" algn="l" rtl="0">
              <a:lnSpc>
                <a:spcPct val="100000"/>
              </a:lnSpc>
              <a:spcBef>
                <a:spcPts val="0"/>
              </a:spcBef>
              <a:spcAft>
                <a:spcPts val="0"/>
              </a:spcAft>
              <a:buSzPts val="1100"/>
              <a:buFont typeface="Arial"/>
              <a:buChar char="•"/>
            </a:pPr>
            <a:r>
              <a:rPr lang="en-GB" sz="1200">
                <a:solidFill>
                  <a:schemeClr val="dk1"/>
                </a:solidFill>
                <a:latin typeface="Arial"/>
                <a:ea typeface="Arial"/>
                <a:cs typeface="Arial"/>
                <a:sym typeface="Arial"/>
              </a:rPr>
              <a:t>A degree apprenticeship contains a Level 6 or 7 Bachelors or Masters degree.</a:t>
            </a:r>
            <a:endParaRPr/>
          </a:p>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100"/>
              <a:buFont typeface="Arial"/>
              <a:buChar char="•"/>
            </a:pPr>
            <a:r>
              <a:rPr lang="en-GB" sz="1200">
                <a:solidFill>
                  <a:schemeClr val="dk1"/>
                </a:solidFill>
                <a:latin typeface="Arial"/>
                <a:ea typeface="Arial"/>
                <a:cs typeface="Arial"/>
                <a:sym typeface="Arial"/>
              </a:rPr>
              <a:t>The level of apprenticeship you start at will depend on the kind of job that you are applying for. It’s really important not to be held back by only looking for a particular level e.g. degree apprenticeships, because it may be that you need to start at advanced or higher level and work your way up.</a:t>
            </a:r>
            <a:br>
              <a:rPr lang="en-GB" sz="1200">
                <a:solidFill>
                  <a:schemeClr val="dk1"/>
                </a:solidFill>
                <a:latin typeface="Arial"/>
                <a:ea typeface="Arial"/>
                <a:cs typeface="Arial"/>
                <a:sym typeface="Arial"/>
              </a:rPr>
            </a:br>
            <a:r>
              <a:rPr lang="en-GB" sz="1200">
                <a:solidFill>
                  <a:schemeClr val="dk1"/>
                </a:solidFill>
                <a:latin typeface="Arial"/>
                <a:ea typeface="Arial"/>
                <a:cs typeface="Arial"/>
                <a:sym typeface="Arial"/>
              </a:rPr>
              <a:t>Doing a job is completely different to getting a GCSE or A Level and that’s why it can be a bit confusing.</a:t>
            </a:r>
            <a:endParaRPr/>
          </a:p>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100"/>
              <a:buFont typeface="Arial"/>
              <a:buChar char="•"/>
            </a:pPr>
            <a:r>
              <a:rPr lang="en-GB" sz="1200">
                <a:solidFill>
                  <a:schemeClr val="dk1"/>
                </a:solidFill>
                <a:latin typeface="Arial"/>
                <a:ea typeface="Arial"/>
                <a:cs typeface="Arial"/>
                <a:sym typeface="Arial"/>
              </a:rPr>
              <a:t>Keep an open mind so that you can explore all of the opportunities available</a:t>
            </a:r>
            <a:endParaRPr/>
          </a:p>
          <a:p>
            <a:pPr marL="457200" lvl="0" indent="-228600" algn="l" rtl="0">
              <a:lnSpc>
                <a:spcPct val="100000"/>
              </a:lnSpc>
              <a:spcBef>
                <a:spcPts val="0"/>
              </a:spcBef>
              <a:spcAft>
                <a:spcPts val="0"/>
              </a:spcAft>
              <a:buSzPts val="1100"/>
              <a:buNone/>
            </a:pPr>
            <a:endParaRPr sz="1200">
              <a:solidFill>
                <a:schemeClr val="dk1"/>
              </a:solidFill>
              <a:latin typeface="Arial"/>
              <a:ea typeface="Arial"/>
              <a:cs typeface="Arial"/>
              <a:sym typeface="Arial"/>
            </a:endParaRPr>
          </a:p>
          <a:p>
            <a:pPr marL="457200" lvl="0" indent="-228600" algn="l" rtl="0">
              <a:lnSpc>
                <a:spcPct val="100000"/>
              </a:lnSpc>
              <a:spcBef>
                <a:spcPts val="0"/>
              </a:spcBef>
              <a:spcAft>
                <a:spcPts val="0"/>
              </a:spcAft>
              <a:buSzPts val="1100"/>
              <a:buNone/>
            </a:pPr>
            <a:endParaRPr/>
          </a:p>
        </p:txBody>
      </p:sp>
      <p:sp>
        <p:nvSpPr>
          <p:cNvPr id="443" name="Google Shape;443;p18: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0" i="0" u="none" strike="noStrike" cap="none">
                <a:solidFill>
                  <a:srgbClr val="000000"/>
                </a:solidFill>
                <a:latin typeface="Arial"/>
                <a:ea typeface="Arial"/>
                <a:cs typeface="Arial"/>
                <a:sym typeface="Arial"/>
              </a:rPr>
              <a:t>18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2848213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84" name="Google Shape;484;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GB" sz="800" b="1"/>
              <a:t>Presenter notes: Is this slide appropriate for your audience today?</a:t>
            </a:r>
            <a:endParaRPr/>
          </a:p>
          <a:p>
            <a:pPr marL="0" lvl="0" indent="0" algn="l" rtl="0">
              <a:lnSpc>
                <a:spcPct val="100000"/>
              </a:lnSpc>
              <a:spcBef>
                <a:spcPts val="0"/>
              </a:spcBef>
              <a:spcAft>
                <a:spcPts val="0"/>
              </a:spcAft>
              <a:buSzPts val="1100"/>
              <a:buFont typeface="Arial"/>
              <a:buNone/>
            </a:pPr>
            <a:endParaRPr sz="800">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100"/>
              <a:buFont typeface="Arial"/>
              <a:buChar char="•"/>
            </a:pPr>
            <a:r>
              <a:rPr lang="en-GB" sz="800">
                <a:solidFill>
                  <a:schemeClr val="dk1"/>
                </a:solidFill>
                <a:latin typeface="Arial"/>
                <a:ea typeface="Arial"/>
                <a:cs typeface="Arial"/>
                <a:sym typeface="Arial"/>
              </a:rPr>
              <a:t>Higher and degree apprenticeships are a real alternative to following the traditional route of going to University as a full time student. </a:t>
            </a:r>
            <a:endParaRPr/>
          </a:p>
          <a:p>
            <a:pPr marL="457200" lvl="0" indent="-228600" algn="l" rtl="0">
              <a:lnSpc>
                <a:spcPct val="100000"/>
              </a:lnSpc>
              <a:spcBef>
                <a:spcPts val="0"/>
              </a:spcBef>
              <a:spcAft>
                <a:spcPts val="0"/>
              </a:spcAft>
              <a:buSzPts val="1100"/>
              <a:buNone/>
            </a:pPr>
            <a:endParaRPr sz="800">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100"/>
              <a:buFont typeface="Arial"/>
              <a:buChar char="•"/>
            </a:pPr>
            <a:r>
              <a:rPr lang="en-GB" sz="800">
                <a:solidFill>
                  <a:schemeClr val="dk1"/>
                </a:solidFill>
                <a:latin typeface="Arial"/>
                <a:ea typeface="Arial"/>
                <a:cs typeface="Arial"/>
                <a:sym typeface="Arial"/>
              </a:rPr>
              <a:t>They offer all the benefits of higher education with none of the cost.  You will not only be learning, but earning a salary, from day one. </a:t>
            </a:r>
            <a:br>
              <a:rPr lang="en-GB" sz="800">
                <a:solidFill>
                  <a:schemeClr val="dk1"/>
                </a:solidFill>
                <a:latin typeface="Arial"/>
                <a:ea typeface="Arial"/>
                <a:cs typeface="Arial"/>
                <a:sym typeface="Arial"/>
              </a:rPr>
            </a:br>
            <a:r>
              <a:rPr lang="en-GB" sz="800">
                <a:solidFill>
                  <a:schemeClr val="dk1"/>
                </a:solidFill>
                <a:latin typeface="Arial"/>
                <a:ea typeface="Arial"/>
                <a:cs typeface="Arial"/>
                <a:sym typeface="Arial"/>
              </a:rPr>
              <a:t>With a degree apprenticeship, you’re much less likely to build up any debt. </a:t>
            </a:r>
            <a:br>
              <a:rPr lang="en-GB" sz="800">
                <a:solidFill>
                  <a:schemeClr val="dk1"/>
                </a:solidFill>
                <a:latin typeface="Arial"/>
                <a:ea typeface="Arial"/>
                <a:cs typeface="Arial"/>
                <a:sym typeface="Arial"/>
              </a:rPr>
            </a:br>
            <a:r>
              <a:rPr lang="en-GB" sz="800">
                <a:solidFill>
                  <a:schemeClr val="dk1"/>
                </a:solidFill>
                <a:latin typeface="Arial"/>
                <a:ea typeface="Arial"/>
                <a:cs typeface="Arial"/>
                <a:sym typeface="Arial"/>
              </a:rPr>
              <a:t>Your tuition fees are paid for by your employer and the Government, so you will not be expected to pay £9000 a year. </a:t>
            </a:r>
            <a:endParaRPr/>
          </a:p>
          <a:p>
            <a:pPr marL="457200" lvl="0" indent="-228600" algn="l" rtl="0">
              <a:lnSpc>
                <a:spcPct val="100000"/>
              </a:lnSpc>
              <a:spcBef>
                <a:spcPts val="0"/>
              </a:spcBef>
              <a:spcAft>
                <a:spcPts val="0"/>
              </a:spcAft>
              <a:buSzPts val="1100"/>
              <a:buNone/>
            </a:pPr>
            <a:endParaRPr sz="800">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100"/>
              <a:buFont typeface="Arial"/>
              <a:buChar char="•"/>
            </a:pPr>
            <a:r>
              <a:rPr lang="en-GB" sz="800">
                <a:solidFill>
                  <a:schemeClr val="dk1"/>
                </a:solidFill>
                <a:latin typeface="Arial"/>
                <a:ea typeface="Arial"/>
                <a:cs typeface="Arial"/>
                <a:sym typeface="Arial"/>
              </a:rPr>
              <a:t>More than 100 Universities in England offer degree apprenticeships now </a:t>
            </a:r>
            <a:endParaRPr/>
          </a:p>
          <a:p>
            <a:pPr marL="171450" lvl="0" indent="-101600" algn="l" rtl="0">
              <a:lnSpc>
                <a:spcPct val="100000"/>
              </a:lnSpc>
              <a:spcBef>
                <a:spcPts val="0"/>
              </a:spcBef>
              <a:spcAft>
                <a:spcPts val="0"/>
              </a:spcAft>
              <a:buSzPts val="1100"/>
              <a:buFont typeface="Arial"/>
              <a:buNone/>
            </a:pPr>
            <a:endParaRPr sz="800">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100"/>
              <a:buFont typeface="Arial"/>
              <a:buChar char="•"/>
            </a:pPr>
            <a:r>
              <a:rPr lang="en-GB" sz="800">
                <a:solidFill>
                  <a:schemeClr val="dk1"/>
                </a:solidFill>
                <a:latin typeface="Arial"/>
                <a:ea typeface="Arial"/>
                <a:cs typeface="Arial"/>
                <a:sym typeface="Arial"/>
              </a:rPr>
              <a:t>The students on degree apprenticeships are entitled to exactly the same as other students, so you will still have access to the student union, sports facilities, clubs, societies and student discounts.</a:t>
            </a:r>
            <a:endParaRPr/>
          </a:p>
          <a:p>
            <a:pPr marL="457200" lvl="0" indent="-228600" algn="l" rtl="0">
              <a:lnSpc>
                <a:spcPct val="100000"/>
              </a:lnSpc>
              <a:spcBef>
                <a:spcPts val="0"/>
              </a:spcBef>
              <a:spcAft>
                <a:spcPts val="0"/>
              </a:spcAft>
              <a:buSzPts val="1100"/>
              <a:buNone/>
            </a:pPr>
            <a:endParaRPr sz="800">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100"/>
              <a:buFont typeface="Arial"/>
              <a:buChar char="•"/>
            </a:pPr>
            <a:r>
              <a:rPr lang="en-GB" sz="800">
                <a:solidFill>
                  <a:schemeClr val="dk1"/>
                </a:solidFill>
                <a:latin typeface="Arial"/>
                <a:ea typeface="Arial"/>
                <a:cs typeface="Arial"/>
                <a:sym typeface="Arial"/>
              </a:rPr>
              <a:t>In the past, going to university was seen as the best way to advance your career to a higher level. But with the current level of competition for jobs amongst graduates, it might not be the best route for you. With an apprenticeship, you gain the competitive advantage of gaining at least 3 years’ work experience whilst completing your degree. </a:t>
            </a:r>
            <a:endParaRPr/>
          </a:p>
          <a:p>
            <a:pPr marL="457200" lvl="0" indent="-228600" algn="l" rtl="0">
              <a:lnSpc>
                <a:spcPct val="100000"/>
              </a:lnSpc>
              <a:spcBef>
                <a:spcPts val="0"/>
              </a:spcBef>
              <a:spcAft>
                <a:spcPts val="0"/>
              </a:spcAft>
              <a:buSzPts val="1100"/>
              <a:buNone/>
            </a:pPr>
            <a:endParaRPr sz="800">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100"/>
              <a:buFont typeface="Arial"/>
              <a:buChar char="•"/>
            </a:pPr>
            <a:r>
              <a:rPr lang="en-GB" sz="800">
                <a:solidFill>
                  <a:schemeClr val="dk1"/>
                </a:solidFill>
                <a:latin typeface="Arial"/>
                <a:ea typeface="Arial"/>
                <a:cs typeface="Arial"/>
                <a:sym typeface="Arial"/>
              </a:rPr>
              <a:t>But remember – it’s hard work as a degree apprentice. You’ll be working full time </a:t>
            </a:r>
            <a:r>
              <a:rPr lang="en-GB" sz="800" b="1">
                <a:solidFill>
                  <a:schemeClr val="dk1"/>
                </a:solidFill>
                <a:latin typeface="Arial"/>
                <a:ea typeface="Arial"/>
                <a:cs typeface="Arial"/>
                <a:sym typeface="Arial"/>
              </a:rPr>
              <a:t>and </a:t>
            </a:r>
            <a:r>
              <a:rPr lang="en-GB" sz="800" b="0">
                <a:solidFill>
                  <a:schemeClr val="dk1"/>
                </a:solidFill>
                <a:latin typeface="Arial"/>
                <a:ea typeface="Arial"/>
                <a:cs typeface="Arial"/>
                <a:sym typeface="Arial"/>
              </a:rPr>
              <a:t>fitting in the equivalent of a full time degree alongside it.  It might take a bit longer than studying full time – for example, 4 years instead of 3, but you’ll achieve exactly the same degree.</a:t>
            </a:r>
            <a:endParaRPr/>
          </a:p>
          <a:p>
            <a:pPr marL="457200" lvl="0" indent="-228600" algn="l" rtl="0">
              <a:lnSpc>
                <a:spcPct val="100000"/>
              </a:lnSpc>
              <a:spcBef>
                <a:spcPts val="0"/>
              </a:spcBef>
              <a:spcAft>
                <a:spcPts val="0"/>
              </a:spcAft>
              <a:buSzPts val="1100"/>
              <a:buNone/>
            </a:pPr>
            <a:endParaRPr sz="800" b="0">
              <a:solidFill>
                <a:schemeClr val="dk1"/>
              </a:solidFill>
              <a:latin typeface="Arial"/>
              <a:ea typeface="Arial"/>
              <a:cs typeface="Arial"/>
              <a:sym typeface="Arial"/>
            </a:endParaRPr>
          </a:p>
          <a:p>
            <a:pPr marL="171450" marR="0" lvl="0" indent="-171450" algn="l" rtl="0">
              <a:lnSpc>
                <a:spcPct val="100000"/>
              </a:lnSpc>
              <a:spcBef>
                <a:spcPts val="0"/>
              </a:spcBef>
              <a:spcAft>
                <a:spcPts val="0"/>
              </a:spcAft>
              <a:buClr>
                <a:srgbClr val="000000"/>
              </a:buClr>
              <a:buSzPts val="800"/>
              <a:buFont typeface="Arial"/>
              <a:buChar char="•"/>
            </a:pPr>
            <a:r>
              <a:rPr lang="en-GB" sz="800" b="0"/>
              <a:t>No matter what kind of career you want to follow, you need to do your research and find out if there’s a way to get to the role you want through an apprenticeship. That way, you can decide if you would prefer to study full time at college or university, or if you would prefer to go into work as an apprentice and gain qualifications and experience on the job from day 1.</a:t>
            </a:r>
            <a:endParaRPr/>
          </a:p>
          <a:p>
            <a:pPr marL="171450" marR="0" lvl="0" indent="-120650" algn="l" rtl="0">
              <a:lnSpc>
                <a:spcPct val="100000"/>
              </a:lnSpc>
              <a:spcBef>
                <a:spcPts val="0"/>
              </a:spcBef>
              <a:spcAft>
                <a:spcPts val="0"/>
              </a:spcAft>
              <a:buClr>
                <a:srgbClr val="000000"/>
              </a:buClr>
              <a:buSzPts val="800"/>
              <a:buFont typeface="Arial"/>
              <a:buNone/>
            </a:pPr>
            <a:endParaRPr sz="800" b="0"/>
          </a:p>
          <a:p>
            <a:pPr marL="171450" marR="0" lvl="0" indent="-171450" algn="l" rtl="0">
              <a:lnSpc>
                <a:spcPct val="100000"/>
              </a:lnSpc>
              <a:spcBef>
                <a:spcPts val="0"/>
              </a:spcBef>
              <a:spcAft>
                <a:spcPts val="0"/>
              </a:spcAft>
              <a:buClr>
                <a:srgbClr val="000000"/>
              </a:buClr>
              <a:buSzPts val="800"/>
              <a:buFont typeface="Arial"/>
              <a:buChar char="•"/>
            </a:pPr>
            <a:r>
              <a:rPr lang="en-GB" sz="800" b="0"/>
              <a:t>Remember, you can apply for apprenticeships alongside applying for university and then you can decide what is right for you later on.</a:t>
            </a:r>
            <a:endParaRPr/>
          </a:p>
        </p:txBody>
      </p:sp>
      <p:sp>
        <p:nvSpPr>
          <p:cNvPr id="485" name="Google Shape;485;p1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Calibri"/>
                <a:ea typeface="Calibri"/>
                <a:cs typeface="Calibri"/>
                <a:sym typeface="Calibri"/>
              </a:rPr>
              <a:t>19</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8750878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4" name="Google Shape;6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55190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27" name="Google Shape;527;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buFont typeface="Arial"/>
              <a:buChar char="•"/>
            </a:pPr>
            <a:r>
              <a:rPr lang="en-GB" sz="1200"/>
              <a:t>1. It’s really important to register with Find an Apprenticeship. Search the internet for ‘Find an apprenticeship’ and it will come up as the first link </a:t>
            </a:r>
            <a:br>
              <a:rPr lang="en-GB" sz="1200"/>
            </a:br>
            <a:r>
              <a:rPr lang="en-GB" sz="1200"/>
              <a:t>The search page is on gov.uk, </a:t>
            </a:r>
            <a:r>
              <a:rPr lang="en-GB" sz="1200">
                <a:solidFill>
                  <a:schemeClr val="dk1"/>
                </a:solidFill>
                <a:latin typeface="Arial"/>
                <a:ea typeface="Arial"/>
                <a:cs typeface="Arial"/>
                <a:sym typeface="Arial"/>
              </a:rPr>
              <a:t>an official government site</a:t>
            </a:r>
            <a:br>
              <a:rPr lang="en-GB" sz="1200">
                <a:solidFill>
                  <a:schemeClr val="dk1"/>
                </a:solidFill>
                <a:latin typeface="Arial"/>
                <a:ea typeface="Arial"/>
                <a:cs typeface="Arial"/>
                <a:sym typeface="Arial"/>
              </a:rPr>
            </a:br>
            <a:r>
              <a:rPr lang="en-GB" sz="1200"/>
              <a:t>Once you register you’ll receive an account activation code by email. After activating your account, you’re ready to start applying for apprenticeship vacancies.</a:t>
            </a:r>
            <a:endParaRPr/>
          </a:p>
          <a:p>
            <a:pPr marL="457200" lvl="0" indent="-228600" algn="l" rtl="0">
              <a:lnSpc>
                <a:spcPct val="100000"/>
              </a:lnSpc>
              <a:spcBef>
                <a:spcPts val="0"/>
              </a:spcBef>
              <a:spcAft>
                <a:spcPts val="0"/>
              </a:spcAft>
              <a:buSzPts val="1100"/>
              <a:buNone/>
            </a:pPr>
            <a:endParaRPr sz="1200"/>
          </a:p>
          <a:p>
            <a:pPr marL="171450" lvl="0" indent="-171450" algn="l" rtl="0">
              <a:lnSpc>
                <a:spcPct val="100000"/>
              </a:lnSpc>
              <a:spcBef>
                <a:spcPts val="0"/>
              </a:spcBef>
              <a:spcAft>
                <a:spcPts val="0"/>
              </a:spcAft>
              <a:buSzPts val="1100"/>
              <a:buFont typeface="Arial"/>
              <a:buChar char="•"/>
            </a:pPr>
            <a:r>
              <a:rPr lang="en-GB" sz="1200"/>
              <a:t>2. Have a look at the different jobs that are being advertised. Remember, this is a live jobs site so it may be that you need to try and few different searches or to broaden how far you are looking to find jobs that you are interested in.</a:t>
            </a:r>
            <a:endParaRPr/>
          </a:p>
          <a:p>
            <a:pPr marL="457200" lvl="0" indent="-228600" algn="l" rtl="0">
              <a:lnSpc>
                <a:spcPct val="100000"/>
              </a:lnSpc>
              <a:spcBef>
                <a:spcPts val="0"/>
              </a:spcBef>
              <a:spcAft>
                <a:spcPts val="0"/>
              </a:spcAft>
              <a:buSzPts val="1100"/>
              <a:buNone/>
            </a:pPr>
            <a:endParaRPr sz="1200"/>
          </a:p>
          <a:p>
            <a:pPr marL="171450" lvl="0" indent="-171450" algn="l" rtl="0">
              <a:lnSpc>
                <a:spcPct val="100000"/>
              </a:lnSpc>
              <a:spcBef>
                <a:spcPts val="0"/>
              </a:spcBef>
              <a:spcAft>
                <a:spcPts val="0"/>
              </a:spcAft>
              <a:buSzPts val="1100"/>
              <a:buFont typeface="Arial"/>
              <a:buChar char="•"/>
            </a:pPr>
            <a:r>
              <a:rPr lang="en-GB" sz="1200"/>
              <a:t>3. Start applying for jobs that interest you. You need to remember that some of the bigger companies will advertise quite early in the year (e.g. Autumn) for apprentices to start the following September so please don’t leave it until the last minute or you might be disappointed to have missed a great opportunity.</a:t>
            </a:r>
            <a:br>
              <a:rPr lang="en-GB" sz="1200"/>
            </a:br>
            <a:endParaRPr sz="1200"/>
          </a:p>
          <a:p>
            <a:pPr marL="171450" lvl="0" indent="-171450" algn="l" rtl="0">
              <a:lnSpc>
                <a:spcPct val="100000"/>
              </a:lnSpc>
              <a:spcBef>
                <a:spcPts val="0"/>
              </a:spcBef>
              <a:spcAft>
                <a:spcPts val="0"/>
              </a:spcAft>
              <a:buSzPts val="1100"/>
              <a:buFont typeface="Arial"/>
              <a:buChar char="•"/>
            </a:pPr>
            <a:r>
              <a:rPr lang="en-GB" sz="1200"/>
              <a:t>4. Set up your alerts. A great feature of this system is that you can get it to do all the hard work for you. You can manage your alert settings so that you receive text messages and emails when jobs come up that you might be interested in</a:t>
            </a:r>
            <a:endParaRPr/>
          </a:p>
          <a:p>
            <a:pPr marL="457200" lvl="0" indent="-228600" algn="l" rtl="0">
              <a:lnSpc>
                <a:spcPct val="100000"/>
              </a:lnSpc>
              <a:spcBef>
                <a:spcPts val="0"/>
              </a:spcBef>
              <a:spcAft>
                <a:spcPts val="0"/>
              </a:spcAft>
              <a:buSzPts val="1100"/>
              <a:buNone/>
            </a:pPr>
            <a:endParaRPr sz="1200"/>
          </a:p>
          <a:p>
            <a:pPr marL="171450" lvl="0" indent="-171450" algn="l" rtl="0">
              <a:lnSpc>
                <a:spcPct val="100000"/>
              </a:lnSpc>
              <a:spcBef>
                <a:spcPts val="0"/>
              </a:spcBef>
              <a:spcAft>
                <a:spcPts val="0"/>
              </a:spcAft>
              <a:buSzPts val="1100"/>
              <a:buFont typeface="Arial"/>
              <a:buChar char="•"/>
            </a:pPr>
            <a:r>
              <a:rPr lang="en-GB" sz="1200"/>
              <a:t>5. Employers are always telling us that the applicants that really stand out to them, are those that have made a bit of extra effort. You could consider contacting the company and asking them if you could spend a few hours shadowing a member of staff or if they have any open days coming up. That will look really impressive on your application and can give you an advantage over other applicants.</a:t>
            </a:r>
            <a:endParaRPr/>
          </a:p>
          <a:p>
            <a:pPr marL="457200" lvl="0" indent="-228600" algn="l" rtl="0">
              <a:lnSpc>
                <a:spcPct val="100000"/>
              </a:lnSpc>
              <a:spcBef>
                <a:spcPts val="0"/>
              </a:spcBef>
              <a:spcAft>
                <a:spcPts val="0"/>
              </a:spcAft>
              <a:buSzPts val="1100"/>
              <a:buNone/>
            </a:pPr>
            <a:endParaRPr/>
          </a:p>
        </p:txBody>
      </p:sp>
      <p:sp>
        <p:nvSpPr>
          <p:cNvPr id="528" name="Google Shape;528;p2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Calibri"/>
                <a:ea typeface="Calibri"/>
                <a:cs typeface="Calibri"/>
                <a:sym typeface="Calibri"/>
              </a:rPr>
              <a:t>20</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33551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Google Shape;566;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7" name="Google Shape;567;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021581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5" name="Google Shape;575;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40400015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5" name="Google Shape;585;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lvl="0" indent="-171450" algn="l" rtl="0">
              <a:lnSpc>
                <a:spcPct val="100000"/>
              </a:lnSpc>
              <a:spcBef>
                <a:spcPts val="0"/>
              </a:spcBef>
              <a:spcAft>
                <a:spcPts val="0"/>
              </a:spcAft>
              <a:buSzPts val="1100"/>
              <a:buFont typeface="Arial"/>
              <a:buChar char="•"/>
            </a:pPr>
            <a:r>
              <a:rPr lang="en-GB"/>
              <a:t>My main message to you today is </a:t>
            </a:r>
            <a:r>
              <a:rPr lang="en-GB" sz="1200" b="0">
                <a:solidFill>
                  <a:schemeClr val="dk1"/>
                </a:solidFill>
                <a:latin typeface="Arial"/>
                <a:ea typeface="Arial"/>
                <a:cs typeface="Arial"/>
                <a:sym typeface="Arial"/>
              </a:rPr>
              <a:t>no-matter what your first choice is, whether it is studying at university full time or applying for apprenticeships, it’s really important to keep your options and do your research. </a:t>
            </a:r>
            <a:endParaRPr/>
          </a:p>
          <a:p>
            <a:pPr marL="457200" lvl="0" indent="-228600" algn="l" rtl="0">
              <a:lnSpc>
                <a:spcPct val="100000"/>
              </a:lnSpc>
              <a:spcBef>
                <a:spcPts val="0"/>
              </a:spcBef>
              <a:spcAft>
                <a:spcPts val="0"/>
              </a:spcAft>
              <a:buSzPts val="1100"/>
              <a:buNone/>
            </a:pPr>
            <a:endParaRPr sz="1200" b="0">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100"/>
              <a:buFont typeface="Arial"/>
              <a:buChar char="•"/>
            </a:pPr>
            <a:r>
              <a:rPr lang="en-GB" sz="1200" b="0">
                <a:solidFill>
                  <a:schemeClr val="dk1"/>
                </a:solidFill>
                <a:latin typeface="Arial"/>
                <a:ea typeface="Arial"/>
                <a:cs typeface="Arial"/>
                <a:sym typeface="Arial"/>
              </a:rPr>
              <a:t>Apply for university or colleges </a:t>
            </a:r>
            <a:r>
              <a:rPr lang="en-GB" sz="1200" b="1">
                <a:solidFill>
                  <a:schemeClr val="dk1"/>
                </a:solidFill>
                <a:latin typeface="Arial"/>
                <a:ea typeface="Arial"/>
                <a:cs typeface="Arial"/>
                <a:sym typeface="Arial"/>
              </a:rPr>
              <a:t>and</a:t>
            </a:r>
            <a:r>
              <a:rPr lang="en-GB" sz="1200" b="0">
                <a:solidFill>
                  <a:schemeClr val="dk1"/>
                </a:solidFill>
                <a:latin typeface="Arial"/>
                <a:ea typeface="Arial"/>
                <a:cs typeface="Arial"/>
                <a:sym typeface="Arial"/>
              </a:rPr>
              <a:t> look at apprenticeships and submit applications.</a:t>
            </a:r>
            <a:endParaRPr/>
          </a:p>
          <a:p>
            <a:pPr marL="457200" lvl="0" indent="-228600" algn="l" rtl="0">
              <a:lnSpc>
                <a:spcPct val="100000"/>
              </a:lnSpc>
              <a:spcBef>
                <a:spcPts val="0"/>
              </a:spcBef>
              <a:spcAft>
                <a:spcPts val="0"/>
              </a:spcAft>
              <a:buSzPts val="1100"/>
              <a:buNone/>
            </a:pPr>
            <a:endParaRPr sz="1200" b="0">
              <a:solidFill>
                <a:schemeClr val="dk1"/>
              </a:solidFill>
              <a:latin typeface="Arial"/>
              <a:ea typeface="Arial"/>
              <a:cs typeface="Arial"/>
              <a:sym typeface="Arial"/>
            </a:endParaRPr>
          </a:p>
          <a:p>
            <a:pPr marL="171450" lvl="0" indent="-171450" algn="l" rtl="0">
              <a:lnSpc>
                <a:spcPct val="100000"/>
              </a:lnSpc>
              <a:spcBef>
                <a:spcPts val="0"/>
              </a:spcBef>
              <a:spcAft>
                <a:spcPts val="0"/>
              </a:spcAft>
              <a:buSzPts val="1100"/>
              <a:buFont typeface="Arial"/>
              <a:buChar char="•"/>
            </a:pPr>
            <a:r>
              <a:rPr lang="en-GB" sz="1200" b="0">
                <a:solidFill>
                  <a:schemeClr val="dk1"/>
                </a:solidFill>
                <a:latin typeface="Arial"/>
                <a:ea typeface="Arial"/>
                <a:cs typeface="Arial"/>
                <a:sym typeface="Arial"/>
              </a:rPr>
              <a:t>You may change your mind further down the line so our advice to you is to apply for both – that way when you get your results, you will have some options.</a:t>
            </a:r>
            <a:endParaRPr/>
          </a:p>
          <a:p>
            <a:pPr marL="457200" lvl="0" indent="-228600" algn="l" rtl="0">
              <a:lnSpc>
                <a:spcPct val="100000"/>
              </a:lnSpc>
              <a:spcBef>
                <a:spcPts val="0"/>
              </a:spcBef>
              <a:spcAft>
                <a:spcPts val="0"/>
              </a:spcAft>
              <a:buSzPts val="1100"/>
              <a:buNone/>
            </a:pPr>
            <a:endParaRPr/>
          </a:p>
          <a:p>
            <a:pPr marL="457200" lvl="0" indent="-298450" algn="l" rtl="0">
              <a:lnSpc>
                <a:spcPct val="100000"/>
              </a:lnSpc>
              <a:spcBef>
                <a:spcPts val="0"/>
              </a:spcBef>
              <a:spcAft>
                <a:spcPts val="0"/>
              </a:spcAft>
              <a:buSzPts val="1100"/>
              <a:buChar char="●"/>
            </a:pPr>
            <a:r>
              <a:rPr lang="en-GB" b="1"/>
              <a:t>Presenter notes:</a:t>
            </a:r>
            <a:endParaRPr/>
          </a:p>
          <a:p>
            <a:pPr marL="457200" lvl="0" indent="-298450" algn="l" rtl="0">
              <a:lnSpc>
                <a:spcPct val="100000"/>
              </a:lnSpc>
              <a:spcBef>
                <a:spcPts val="0"/>
              </a:spcBef>
              <a:spcAft>
                <a:spcPts val="0"/>
              </a:spcAft>
              <a:buSzPts val="1100"/>
              <a:buChar char="●"/>
            </a:pPr>
            <a:r>
              <a:rPr lang="en-GB" b="1"/>
              <a:t>Hand out apprenticeship collateral or close session</a:t>
            </a:r>
            <a:endParaRPr b="1"/>
          </a:p>
          <a:p>
            <a:pPr marL="457200" lvl="0" indent="-228600" algn="l" rtl="0">
              <a:lnSpc>
                <a:spcPct val="100000"/>
              </a:lnSpc>
              <a:spcBef>
                <a:spcPts val="0"/>
              </a:spcBef>
              <a:spcAft>
                <a:spcPts val="0"/>
              </a:spcAft>
              <a:buSzPts val="1100"/>
              <a:buNone/>
            </a:pPr>
            <a:endParaRPr/>
          </a:p>
        </p:txBody>
      </p:sp>
      <p:sp>
        <p:nvSpPr>
          <p:cNvPr id="586" name="Google Shape;586;p2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fld id="{00000000-1234-1234-1234-123412341234}" type="slidenum">
              <a:rPr lang="en-GB" sz="1400" b="0" i="0" u="none" strike="noStrike" cap="none">
                <a:solidFill>
                  <a:srgbClr val="000000"/>
                </a:solidFill>
                <a:latin typeface="Arial"/>
                <a:ea typeface="Arial"/>
                <a:cs typeface="Arial"/>
                <a:sym typeface="Arial"/>
              </a:rPr>
              <a:t>23</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396813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03" name="Google Shape;603;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8945206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94" name="Google Shape;594;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a:buNone/>
            </a:pPr>
            <a:r>
              <a:rPr lang="en-GB" b="1"/>
              <a:t>Presenter notes</a:t>
            </a:r>
            <a:endParaRPr/>
          </a:p>
          <a:p>
            <a:pPr marL="0" marR="0" lvl="0" indent="0" algn="l" rtl="0">
              <a:lnSpc>
                <a:spcPct val="100000"/>
              </a:lnSpc>
              <a:spcBef>
                <a:spcPts val="0"/>
              </a:spcBef>
              <a:spcAft>
                <a:spcPts val="0"/>
              </a:spcAft>
              <a:buClr>
                <a:srgbClr val="000000"/>
              </a:buClr>
              <a:buSzPts val="1100"/>
              <a:buFont typeface="Arial"/>
              <a:buNone/>
            </a:pPr>
            <a:r>
              <a:rPr lang="en-GB" b="1"/>
              <a:t>Activity idea: Offer a small box of chocolates / packet of sweets for whoever has the best question</a:t>
            </a:r>
            <a:endParaRPr b="1"/>
          </a:p>
          <a:p>
            <a:pPr marL="0" lvl="0" indent="0" algn="l" rtl="0">
              <a:lnSpc>
                <a:spcPct val="100000"/>
              </a:lnSpc>
              <a:spcBef>
                <a:spcPts val="0"/>
              </a:spcBef>
              <a:spcAft>
                <a:spcPts val="0"/>
              </a:spcAft>
              <a:buSzPts val="1100"/>
              <a:buFont typeface="Arial"/>
              <a:buNone/>
            </a:pPr>
            <a:endParaRPr/>
          </a:p>
          <a:p>
            <a:pPr marL="171450" lvl="0" indent="-101600" algn="l" rtl="0">
              <a:lnSpc>
                <a:spcPct val="100000"/>
              </a:lnSpc>
              <a:spcBef>
                <a:spcPts val="0"/>
              </a:spcBef>
              <a:spcAft>
                <a:spcPts val="0"/>
              </a:spcAft>
              <a:buSzPts val="1100"/>
              <a:buFont typeface="Arial"/>
              <a:buNone/>
            </a:pPr>
            <a:endParaRPr/>
          </a:p>
          <a:p>
            <a:pPr marL="171450" lvl="0" indent="-171450" algn="l" rtl="0">
              <a:lnSpc>
                <a:spcPct val="100000"/>
              </a:lnSpc>
              <a:spcBef>
                <a:spcPts val="0"/>
              </a:spcBef>
              <a:spcAft>
                <a:spcPts val="0"/>
              </a:spcAft>
              <a:buSzPts val="1100"/>
              <a:buFont typeface="Arial"/>
              <a:buChar char="•"/>
            </a:pPr>
            <a:r>
              <a:rPr lang="en-GB"/>
              <a:t>Do you have any questions?</a:t>
            </a:r>
            <a:endParaRPr/>
          </a:p>
        </p:txBody>
      </p:sp>
      <p:sp>
        <p:nvSpPr>
          <p:cNvPr id="595" name="Google Shape;595;p2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GB" sz="1200" b="0" i="0" u="none" strike="noStrike" cap="none">
                <a:solidFill>
                  <a:srgbClr val="000000"/>
                </a:solidFill>
                <a:latin typeface="Calibri"/>
                <a:ea typeface="Calibri"/>
                <a:cs typeface="Calibri"/>
                <a:sym typeface="Calibri"/>
              </a:rPr>
              <a:t>35</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31435908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 name="Google Shape;7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184327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9" name="Google Shape;79;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927331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87" name="Google Shape;8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47602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95" name="Google Shape;95;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4983005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3" name="Google Shape;103;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9482833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 name="Google Shape;111;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56356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0" name="Google Shape;120;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GB"/>
              <a:t>Inspiring - through our informative presentations so you can make the most best career decision for you as you and realise your true potential - we believe everyone should have an equal chance of pursuing and attaining the career of their dreams!</a:t>
            </a:r>
            <a:endParaRPr/>
          </a:p>
        </p:txBody>
      </p:sp>
    </p:spTree>
    <p:extLst>
      <p:ext uri="{BB962C8B-B14F-4D97-AF65-F5344CB8AC3E}">
        <p14:creationId xmlns:p14="http://schemas.microsoft.com/office/powerpoint/2010/main" val="6868217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
        <p:cNvGrpSpPr/>
        <p:nvPr/>
      </p:nvGrpSpPr>
      <p:grpSpPr>
        <a:xfrm>
          <a:off x="0" y="0"/>
          <a:ext cx="0" cy="0"/>
          <a:chOff x="0" y="0"/>
          <a:chExt cx="0" cy="0"/>
        </a:xfrm>
      </p:grpSpPr>
      <p:sp>
        <p:nvSpPr>
          <p:cNvPr id="10" name="Google Shape;10;p2"/>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1" name="Google Shape;11;p2"/>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12" name="Google Shape;12;p2"/>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6"/>
        <p:cNvGrpSpPr/>
        <p:nvPr/>
      </p:nvGrpSpPr>
      <p:grpSpPr>
        <a:xfrm>
          <a:off x="0" y="0"/>
          <a:ext cx="0" cy="0"/>
          <a:chOff x="0" y="0"/>
          <a:chExt cx="0" cy="0"/>
        </a:xfrm>
      </p:grpSpPr>
      <p:sp>
        <p:nvSpPr>
          <p:cNvPr id="47" name="Google Shape;47;p11"/>
          <p:cNvSpPr txBox="1">
            <a:spLocks noGrp="1"/>
          </p:cNvSpPr>
          <p:nvPr>
            <p:ph type="body" idx="1"/>
          </p:nvPr>
        </p:nvSpPr>
        <p:spPr>
          <a:xfrm>
            <a:off x="311700" y="5640767"/>
            <a:ext cx="59988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stStyle>
          <a:p>
            <a:endParaRPr/>
          </a:p>
        </p:txBody>
      </p:sp>
      <p:sp>
        <p:nvSpPr>
          <p:cNvPr id="48" name="Google Shape;48;p1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9"/>
        <p:cNvGrpSpPr/>
        <p:nvPr/>
      </p:nvGrpSpPr>
      <p:grpSpPr>
        <a:xfrm>
          <a:off x="0" y="0"/>
          <a:ext cx="0" cy="0"/>
          <a:chOff x="0" y="0"/>
          <a:chExt cx="0" cy="0"/>
        </a:xfrm>
      </p:grpSpPr>
      <p:sp>
        <p:nvSpPr>
          <p:cNvPr id="50" name="Google Shape;50;p12"/>
          <p:cNvSpPr txBox="1">
            <a:spLocks noGrp="1"/>
          </p:cNvSpPr>
          <p:nvPr>
            <p:ph type="title" hasCustomPrompt="1"/>
          </p:nvPr>
        </p:nvSpPr>
        <p:spPr>
          <a:xfrm>
            <a:off x="311700" y="1474833"/>
            <a:ext cx="85206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51" name="Google Shape;51;p12"/>
          <p:cNvSpPr txBox="1">
            <a:spLocks noGrp="1"/>
          </p:cNvSpPr>
          <p:nvPr>
            <p:ph type="body" idx="1"/>
          </p:nvPr>
        </p:nvSpPr>
        <p:spPr>
          <a:xfrm>
            <a:off x="311700" y="4202967"/>
            <a:ext cx="85206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1600"/>
              </a:spcBef>
              <a:spcAft>
                <a:spcPts val="0"/>
              </a:spcAft>
              <a:buSzPts val="1400"/>
              <a:buChar char="○"/>
              <a:defRPr/>
            </a:lvl2pPr>
            <a:lvl3pPr marL="1371600" lvl="2" indent="-317500" algn="ctr">
              <a:lnSpc>
                <a:spcPct val="115000"/>
              </a:lnSpc>
              <a:spcBef>
                <a:spcPts val="1600"/>
              </a:spcBef>
              <a:spcAft>
                <a:spcPts val="0"/>
              </a:spcAft>
              <a:buSzPts val="1400"/>
              <a:buChar char="■"/>
              <a:defRPr/>
            </a:lvl3pPr>
            <a:lvl4pPr marL="1828800" lvl="3" indent="-317500" algn="ctr">
              <a:lnSpc>
                <a:spcPct val="115000"/>
              </a:lnSpc>
              <a:spcBef>
                <a:spcPts val="1600"/>
              </a:spcBef>
              <a:spcAft>
                <a:spcPts val="0"/>
              </a:spcAft>
              <a:buSzPts val="1400"/>
              <a:buChar char="●"/>
              <a:defRPr/>
            </a:lvl4pPr>
            <a:lvl5pPr marL="2286000" lvl="4" indent="-317500" algn="ctr">
              <a:lnSpc>
                <a:spcPct val="115000"/>
              </a:lnSpc>
              <a:spcBef>
                <a:spcPts val="1600"/>
              </a:spcBef>
              <a:spcAft>
                <a:spcPts val="0"/>
              </a:spcAft>
              <a:buSzPts val="1400"/>
              <a:buChar char="○"/>
              <a:defRPr/>
            </a:lvl5pPr>
            <a:lvl6pPr marL="2743200" lvl="5" indent="-317500" algn="ctr">
              <a:lnSpc>
                <a:spcPct val="115000"/>
              </a:lnSpc>
              <a:spcBef>
                <a:spcPts val="1600"/>
              </a:spcBef>
              <a:spcAft>
                <a:spcPts val="0"/>
              </a:spcAft>
              <a:buSzPts val="1400"/>
              <a:buChar char="■"/>
              <a:defRPr/>
            </a:lvl6pPr>
            <a:lvl7pPr marL="3200400" lvl="6" indent="-317500" algn="ctr">
              <a:lnSpc>
                <a:spcPct val="115000"/>
              </a:lnSpc>
              <a:spcBef>
                <a:spcPts val="1600"/>
              </a:spcBef>
              <a:spcAft>
                <a:spcPts val="0"/>
              </a:spcAft>
              <a:buSzPts val="1400"/>
              <a:buChar char="●"/>
              <a:defRPr/>
            </a:lvl7pPr>
            <a:lvl8pPr marL="3657600" lvl="7" indent="-317500" algn="ctr">
              <a:lnSpc>
                <a:spcPct val="115000"/>
              </a:lnSpc>
              <a:spcBef>
                <a:spcPts val="1600"/>
              </a:spcBef>
              <a:spcAft>
                <a:spcPts val="0"/>
              </a:spcAft>
              <a:buSzPts val="1400"/>
              <a:buChar char="○"/>
              <a:defRPr/>
            </a:lvl8pPr>
            <a:lvl9pPr marL="4114800" lvl="8" indent="-317500" algn="ctr">
              <a:lnSpc>
                <a:spcPct val="115000"/>
              </a:lnSpc>
              <a:spcBef>
                <a:spcPts val="1600"/>
              </a:spcBef>
              <a:spcAft>
                <a:spcPts val="1600"/>
              </a:spcAft>
              <a:buSzPts val="1400"/>
              <a:buChar char="■"/>
              <a:defRPr/>
            </a:lvl9pPr>
          </a:lstStyle>
          <a:p>
            <a:endParaRPr/>
          </a:p>
        </p:txBody>
      </p:sp>
      <p:sp>
        <p:nvSpPr>
          <p:cNvPr id="52" name="Google Shape;52;p12"/>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3"/>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442596" y="6035040"/>
            <a:ext cx="2169784" cy="365760"/>
          </a:xfrm>
          <a:prstGeom prst="rect">
            <a:avLst/>
          </a:prstGeom>
        </p:spPr>
        <p:txBody>
          <a:bodyPr/>
          <a:lstStyle/>
          <a:p>
            <a:fld id="{7332B432-ACDA-4023-A761-2BAB76577B62}" type="datetime1">
              <a:rPr lang="en-US" smtClean="0"/>
              <a:t>2/14/2020</a:t>
            </a:fld>
            <a:endParaRPr lang="en-US"/>
          </a:p>
        </p:txBody>
      </p:sp>
      <p:sp>
        <p:nvSpPr>
          <p:cNvPr id="5" name="Footer Placeholder 4"/>
          <p:cNvSpPr>
            <a:spLocks noGrp="1"/>
          </p:cNvSpPr>
          <p:nvPr>
            <p:ph type="ftr" sz="quarter" idx="11"/>
          </p:nvPr>
        </p:nvSpPr>
        <p:spPr>
          <a:xfrm>
            <a:off x="800100" y="6035040"/>
            <a:ext cx="4362450" cy="365760"/>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a:p>
        </p:txBody>
      </p:sp>
    </p:spTree>
    <p:extLst>
      <p:ext uri="{BB962C8B-B14F-4D97-AF65-F5344CB8AC3E}">
        <p14:creationId xmlns:p14="http://schemas.microsoft.com/office/powerpoint/2010/main" val="32934475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Cover">
  <p:cSld name="Cover">
    <p:bg>
      <p:bgPr>
        <a:solidFill>
          <a:schemeClr val="lt1"/>
        </a:solidFill>
        <a:effectLst/>
      </p:bgPr>
    </p:bg>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359532" y="368660"/>
            <a:ext cx="4608512" cy="800219"/>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SzPts val="2800"/>
              <a:buNone/>
              <a:defRPr sz="2600" b="1">
                <a:solidFill>
                  <a:srgbClr val="E16D22"/>
                </a:solidFill>
                <a:latin typeface="Arial"/>
                <a:ea typeface="Arial"/>
                <a:cs typeface="Arial"/>
                <a:sym typeface="Aria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 name="Google Shape;15;p3"/>
          <p:cNvSpPr/>
          <p:nvPr/>
        </p:nvSpPr>
        <p:spPr>
          <a:xfrm>
            <a:off x="0" y="6720317"/>
            <a:ext cx="9144000" cy="137683"/>
          </a:xfrm>
          <a:prstGeom prst="rect">
            <a:avLst/>
          </a:prstGeom>
          <a:solidFill>
            <a:srgbClr val="258F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6" name="Google Shape;16;p3"/>
          <p:cNvPicPr preferRelativeResize="0"/>
          <p:nvPr/>
        </p:nvPicPr>
        <p:blipFill rotWithShape="1">
          <a:blip r:embed="rId2">
            <a:alphaModFix/>
          </a:blip>
          <a:srcRect/>
          <a:stretch/>
        </p:blipFill>
        <p:spPr>
          <a:xfrm>
            <a:off x="107504" y="5877272"/>
            <a:ext cx="1224136" cy="789904"/>
          </a:xfrm>
          <a:prstGeom prst="rect">
            <a:avLst/>
          </a:prstGeom>
          <a:noFill/>
          <a:ln>
            <a:noFill/>
          </a:ln>
        </p:spPr>
      </p:pic>
      <p:pic>
        <p:nvPicPr>
          <p:cNvPr id="17" name="Google Shape;17;p3"/>
          <p:cNvPicPr preferRelativeResize="0"/>
          <p:nvPr/>
        </p:nvPicPr>
        <p:blipFill rotWithShape="1">
          <a:blip r:embed="rId3">
            <a:alphaModFix/>
          </a:blip>
          <a:srcRect/>
          <a:stretch/>
        </p:blipFill>
        <p:spPr>
          <a:xfrm>
            <a:off x="7380312" y="92720"/>
            <a:ext cx="1619672" cy="55187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
        <p:cNvGrpSpPr/>
        <p:nvPr/>
      </p:nvGrpSpPr>
      <p:grpSpPr>
        <a:xfrm>
          <a:off x="0" y="0"/>
          <a:ext cx="0" cy="0"/>
          <a:chOff x="0" y="0"/>
          <a:chExt cx="0" cy="0"/>
        </a:xfrm>
      </p:grpSpPr>
      <p:sp>
        <p:nvSpPr>
          <p:cNvPr id="19" name="Google Shape;19;p4"/>
          <p:cNvSpPr txBox="1">
            <a:spLocks noGrp="1"/>
          </p:cNvSpPr>
          <p:nvPr>
            <p:ph type="ctrTitle"/>
          </p:nvPr>
        </p:nvSpPr>
        <p:spPr>
          <a:xfrm>
            <a:off x="311708" y="992767"/>
            <a:ext cx="85206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20" name="Google Shape;20;p4"/>
          <p:cNvSpPr txBox="1">
            <a:spLocks noGrp="1"/>
          </p:cNvSpPr>
          <p:nvPr>
            <p:ph type="subTitle" idx="1"/>
          </p:nvPr>
        </p:nvSpPr>
        <p:spPr>
          <a:xfrm>
            <a:off x="311700" y="3778833"/>
            <a:ext cx="85206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21" name="Google Shape;21;p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2867800"/>
            <a:ext cx="85206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24" name="Google Shape;24;p5"/>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6"/>
          <p:cNvSpPr txBox="1">
            <a:spLocks noGrp="1"/>
          </p:cNvSpPr>
          <p:nvPr>
            <p:ph type="body" idx="1"/>
          </p:nvPr>
        </p:nvSpPr>
        <p:spPr>
          <a:xfrm>
            <a:off x="311700" y="1536633"/>
            <a:ext cx="39999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8" name="Google Shape;28;p6"/>
          <p:cNvSpPr txBox="1">
            <a:spLocks noGrp="1"/>
          </p:cNvSpPr>
          <p:nvPr>
            <p:ph type="body" idx="2"/>
          </p:nvPr>
        </p:nvSpPr>
        <p:spPr>
          <a:xfrm>
            <a:off x="4832400" y="1536633"/>
            <a:ext cx="39999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29" name="Google Shape;29;p6"/>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7"/>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2" name="Google Shape;32;p7"/>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311700" y="740800"/>
            <a:ext cx="2808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35" name="Google Shape;35;p8"/>
          <p:cNvSpPr txBox="1">
            <a:spLocks noGrp="1"/>
          </p:cNvSpPr>
          <p:nvPr>
            <p:ph type="body" idx="1"/>
          </p:nvPr>
        </p:nvSpPr>
        <p:spPr>
          <a:xfrm>
            <a:off x="311700" y="1852800"/>
            <a:ext cx="2808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1600"/>
              </a:spcBef>
              <a:spcAft>
                <a:spcPts val="0"/>
              </a:spcAft>
              <a:buSzPts val="1200"/>
              <a:buChar char="○"/>
              <a:defRPr sz="1200"/>
            </a:lvl2pPr>
            <a:lvl3pPr marL="1371600" lvl="2" indent="-304800" algn="l">
              <a:lnSpc>
                <a:spcPct val="115000"/>
              </a:lnSpc>
              <a:spcBef>
                <a:spcPts val="1600"/>
              </a:spcBef>
              <a:spcAft>
                <a:spcPts val="0"/>
              </a:spcAft>
              <a:buSzPts val="1200"/>
              <a:buChar char="■"/>
              <a:defRPr sz="1200"/>
            </a:lvl3pPr>
            <a:lvl4pPr marL="1828800" lvl="3" indent="-304800" algn="l">
              <a:lnSpc>
                <a:spcPct val="115000"/>
              </a:lnSpc>
              <a:spcBef>
                <a:spcPts val="1600"/>
              </a:spcBef>
              <a:spcAft>
                <a:spcPts val="0"/>
              </a:spcAft>
              <a:buSzPts val="1200"/>
              <a:buChar char="●"/>
              <a:defRPr sz="1200"/>
            </a:lvl4pPr>
            <a:lvl5pPr marL="2286000" lvl="4" indent="-304800" algn="l">
              <a:lnSpc>
                <a:spcPct val="115000"/>
              </a:lnSpc>
              <a:spcBef>
                <a:spcPts val="1600"/>
              </a:spcBef>
              <a:spcAft>
                <a:spcPts val="0"/>
              </a:spcAft>
              <a:buSzPts val="1200"/>
              <a:buChar char="○"/>
              <a:defRPr sz="1200"/>
            </a:lvl5pPr>
            <a:lvl6pPr marL="2743200" lvl="5" indent="-304800" algn="l">
              <a:lnSpc>
                <a:spcPct val="115000"/>
              </a:lnSpc>
              <a:spcBef>
                <a:spcPts val="1600"/>
              </a:spcBef>
              <a:spcAft>
                <a:spcPts val="0"/>
              </a:spcAft>
              <a:buSzPts val="1200"/>
              <a:buChar char="■"/>
              <a:defRPr sz="1200"/>
            </a:lvl6pPr>
            <a:lvl7pPr marL="3200400" lvl="6" indent="-304800" algn="l">
              <a:lnSpc>
                <a:spcPct val="115000"/>
              </a:lnSpc>
              <a:spcBef>
                <a:spcPts val="1600"/>
              </a:spcBef>
              <a:spcAft>
                <a:spcPts val="0"/>
              </a:spcAft>
              <a:buSzPts val="1200"/>
              <a:buChar char="●"/>
              <a:defRPr sz="1200"/>
            </a:lvl7pPr>
            <a:lvl8pPr marL="3657600" lvl="7" indent="-304800" algn="l">
              <a:lnSpc>
                <a:spcPct val="115000"/>
              </a:lnSpc>
              <a:spcBef>
                <a:spcPts val="1600"/>
              </a:spcBef>
              <a:spcAft>
                <a:spcPts val="0"/>
              </a:spcAft>
              <a:buSzPts val="1200"/>
              <a:buChar char="○"/>
              <a:defRPr sz="1200"/>
            </a:lvl8pPr>
            <a:lvl9pPr marL="4114800" lvl="8" indent="-304800" algn="l">
              <a:lnSpc>
                <a:spcPct val="115000"/>
              </a:lnSpc>
              <a:spcBef>
                <a:spcPts val="1600"/>
              </a:spcBef>
              <a:spcAft>
                <a:spcPts val="1600"/>
              </a:spcAft>
              <a:buSzPts val="1200"/>
              <a:buChar char="■"/>
              <a:defRPr sz="1200"/>
            </a:lvl9pPr>
          </a:lstStyle>
          <a:p>
            <a:endParaRPr/>
          </a:p>
        </p:txBody>
      </p:sp>
      <p:sp>
        <p:nvSpPr>
          <p:cNvPr id="36" name="Google Shape;36;p8"/>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9"/>
          <p:cNvSpPr txBox="1">
            <a:spLocks noGrp="1"/>
          </p:cNvSpPr>
          <p:nvPr>
            <p:ph type="title"/>
          </p:nvPr>
        </p:nvSpPr>
        <p:spPr>
          <a:xfrm>
            <a:off x="490250" y="600200"/>
            <a:ext cx="63678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39" name="Google Shape;39;p9"/>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0"/>
        <p:cNvGrpSpPr/>
        <p:nvPr/>
      </p:nvGrpSpPr>
      <p:grpSpPr>
        <a:xfrm>
          <a:off x="0" y="0"/>
          <a:ext cx="0" cy="0"/>
          <a:chOff x="0" y="0"/>
          <a:chExt cx="0" cy="0"/>
        </a:xfrm>
      </p:grpSpPr>
      <p:sp>
        <p:nvSpPr>
          <p:cNvPr id="41" name="Google Shape;41;p10"/>
          <p:cNvSpPr/>
          <p:nvPr/>
        </p:nvSpPr>
        <p:spPr>
          <a:xfrm>
            <a:off x="4572000" y="-167"/>
            <a:ext cx="4572000" cy="68580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 name="Google Shape;42;p10"/>
          <p:cNvSpPr txBox="1">
            <a:spLocks noGrp="1"/>
          </p:cNvSpPr>
          <p:nvPr>
            <p:ph type="title"/>
          </p:nvPr>
        </p:nvSpPr>
        <p:spPr>
          <a:xfrm>
            <a:off x="265500" y="1644233"/>
            <a:ext cx="40452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43" name="Google Shape;43;p10"/>
          <p:cNvSpPr txBox="1">
            <a:spLocks noGrp="1"/>
          </p:cNvSpPr>
          <p:nvPr>
            <p:ph type="subTitle" idx="1"/>
          </p:nvPr>
        </p:nvSpPr>
        <p:spPr>
          <a:xfrm>
            <a:off x="265500" y="3737433"/>
            <a:ext cx="40452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4" name="Google Shape;44;p10"/>
          <p:cNvSpPr txBox="1">
            <a:spLocks noGrp="1"/>
          </p:cNvSpPr>
          <p:nvPr>
            <p:ph type="body" idx="2"/>
          </p:nvPr>
        </p:nvSpPr>
        <p:spPr>
          <a:xfrm>
            <a:off x="4939500" y="965433"/>
            <a:ext cx="3837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45" name="Google Shape;45;p10"/>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lvl="0"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10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593367"/>
            <a:ext cx="85206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311700" y="1536633"/>
            <a:ext cx="85206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1"/>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1"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jpg"/></Relationships>
</file>

<file path=ppt/slides/_rels/slide13.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6.jpg"/><Relationship Id="rId5" Type="http://schemas.openxmlformats.org/officeDocument/2006/relationships/image" Target="../media/image15.jpg"/><Relationship Id="rId4" Type="http://schemas.openxmlformats.org/officeDocument/2006/relationships/image" Target="../media/image14.jp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5.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47.png"/><Relationship Id="rId3" Type="http://schemas.openxmlformats.org/officeDocument/2006/relationships/image" Target="../media/image24.png"/><Relationship Id="rId21" Type="http://schemas.openxmlformats.org/officeDocument/2006/relationships/image" Target="../media/image42.jpg"/><Relationship Id="rId34" Type="http://schemas.openxmlformats.org/officeDocument/2006/relationships/image" Target="../media/image54.png"/><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image" Target="../media/image46.png"/><Relationship Id="rId33" Type="http://schemas.openxmlformats.org/officeDocument/2006/relationships/image" Target="../media/image53.png"/><Relationship Id="rId2" Type="http://schemas.openxmlformats.org/officeDocument/2006/relationships/notesSlide" Target="../notesSlides/notesSlide16.xml"/><Relationship Id="rId16" Type="http://schemas.openxmlformats.org/officeDocument/2006/relationships/image" Target="../media/image37.png"/><Relationship Id="rId20" Type="http://schemas.openxmlformats.org/officeDocument/2006/relationships/image" Target="../media/image41.png"/><Relationship Id="rId29"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5.jpg"/><Relationship Id="rId32" Type="http://schemas.openxmlformats.org/officeDocument/2006/relationships/image" Target="../media/image52.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image" Target="../media/image44.png"/><Relationship Id="rId28" Type="http://schemas.openxmlformats.org/officeDocument/2006/relationships/image" Target="../media/image49.png"/><Relationship Id="rId10" Type="http://schemas.openxmlformats.org/officeDocument/2006/relationships/image" Target="../media/image31.png"/><Relationship Id="rId19" Type="http://schemas.openxmlformats.org/officeDocument/2006/relationships/image" Target="../media/image40.png"/><Relationship Id="rId31" Type="http://schemas.openxmlformats.org/officeDocument/2006/relationships/image" Target="../media/image1.jp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3.png"/><Relationship Id="rId27" Type="http://schemas.openxmlformats.org/officeDocument/2006/relationships/image" Target="../media/image48.png"/><Relationship Id="rId30"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18.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2.png"/><Relationship Id="rId7" Type="http://schemas.openxmlformats.org/officeDocument/2006/relationships/image" Target="../media/image66.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65.jpg"/><Relationship Id="rId5" Type="http://schemas.openxmlformats.org/officeDocument/2006/relationships/image" Target="../media/image64.png"/><Relationship Id="rId10" Type="http://schemas.openxmlformats.org/officeDocument/2006/relationships/image" Target="../media/image1.jpg"/><Relationship Id="rId4" Type="http://schemas.openxmlformats.org/officeDocument/2006/relationships/image" Target="../media/image63.jpg"/><Relationship Id="rId9" Type="http://schemas.openxmlformats.org/officeDocument/2006/relationships/image" Target="../media/image68.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jp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youtu.be/GwdtjhJMVgg" TargetMode="External"/><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www.apprenticeships.gov.uk/" TargetMode="External"/><Relationship Id="rId2" Type="http://schemas.openxmlformats.org/officeDocument/2006/relationships/hyperlink" Target="http://www.ratemyapprenticeship.co.uk/" TargetMode="External"/><Relationship Id="rId1" Type="http://schemas.openxmlformats.org/officeDocument/2006/relationships/slideLayout" Target="../slideLayouts/slideLayout2.xml"/><Relationship Id="rId6" Type="http://schemas.openxmlformats.org/officeDocument/2006/relationships/hyperlink" Target="http://www.theaimgroup.co.uk/" TargetMode="External"/><Relationship Id="rId5" Type="http://schemas.openxmlformats.org/officeDocument/2006/relationships/hyperlink" Target="https://kudos.cascade.co.uk/" TargetMode="External"/><Relationship Id="rId4" Type="http://schemas.openxmlformats.org/officeDocument/2006/relationships/hyperlink" Target="http://www.getmyfirstjob.co.uk/"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https://youtu.be/GwdtjhJMVgg"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hyperlink" Target="https://youtu.be/GwdtjhJMVgg"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hyperlink" Target="https://youtu.be/GwdtjhJMVgg"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hyperlink" Target="https://youtu.be/GwdtjhJMVg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14" descr="A picture containing wall, floor  Description automatically generated"/>
          <p:cNvPicPr preferRelativeResize="0"/>
          <p:nvPr/>
        </p:nvPicPr>
        <p:blipFill rotWithShape="1">
          <a:blip r:embed="rId3">
            <a:alphaModFix/>
          </a:blip>
          <a:srcRect/>
          <a:stretch/>
        </p:blipFill>
        <p:spPr>
          <a:xfrm>
            <a:off x="-818606" y="0"/>
            <a:ext cx="9144000" cy="6858000"/>
          </a:xfrm>
          <a:prstGeom prst="rect">
            <a:avLst/>
          </a:prstGeom>
          <a:noFill/>
          <a:ln>
            <a:noFill/>
          </a:ln>
        </p:spPr>
      </p:pic>
      <p:sp>
        <p:nvSpPr>
          <p:cNvPr id="60" name="Google Shape;60;p14"/>
          <p:cNvSpPr txBox="1"/>
          <p:nvPr/>
        </p:nvSpPr>
        <p:spPr>
          <a:xfrm>
            <a:off x="311700" y="3145825"/>
            <a:ext cx="8520600" cy="1409400"/>
          </a:xfrm>
          <a:prstGeom prst="rect">
            <a:avLst/>
          </a:prstGeom>
          <a:noFill/>
          <a:ln>
            <a:noFill/>
          </a:ln>
          <a:effectLst>
            <a:outerShdw blurRad="57150" dist="19050" dir="5400000" algn="bl" rotWithShape="0">
              <a:srgbClr val="000000">
                <a:alpha val="49411"/>
              </a:srgbClr>
            </a:outerShdw>
          </a:effectLst>
        </p:spPr>
        <p:txBody>
          <a:bodyPr spcFirstLastPara="1" wrap="square" lIns="91425" tIns="91425" rIns="91425" bIns="91425" anchor="b" anchorCtr="0">
            <a:noAutofit/>
          </a:bodyPr>
          <a:lstStyle/>
          <a:p>
            <a:pPr marL="0" marR="0" lvl="0" indent="0" algn="ctr" rtl="0">
              <a:lnSpc>
                <a:spcPct val="100000"/>
              </a:lnSpc>
              <a:spcBef>
                <a:spcPts val="0"/>
              </a:spcBef>
              <a:spcAft>
                <a:spcPts val="0"/>
              </a:spcAft>
              <a:buNone/>
            </a:pPr>
            <a:r>
              <a:rPr lang="en-GB" sz="5200" b="0" i="0" u="none" strike="noStrike" cap="none">
                <a:solidFill>
                  <a:srgbClr val="FFFFFF"/>
                </a:solidFill>
                <a:latin typeface="Calibri"/>
                <a:ea typeface="Calibri"/>
                <a:cs typeface="Calibri"/>
                <a:sym typeface="Calibri"/>
              </a:rPr>
              <a:t>The AIM Group</a:t>
            </a:r>
            <a:endParaRPr sz="5200" b="0" i="0"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None/>
            </a:pPr>
            <a:r>
              <a:rPr lang="en-GB" sz="3000" b="0" i="0" u="none" strike="noStrike" cap="none">
                <a:solidFill>
                  <a:srgbClr val="FFFFFF"/>
                </a:solidFill>
                <a:latin typeface="Calibri"/>
                <a:ea typeface="Calibri"/>
                <a:cs typeface="Calibri"/>
                <a:sym typeface="Calibri"/>
              </a:rPr>
              <a:t>Apprenticeships | How we can help you!</a:t>
            </a:r>
            <a:endParaRPr sz="3000" b="0" i="0" u="none" strike="noStrike" cap="none">
              <a:solidFill>
                <a:srgbClr val="FFFFFF"/>
              </a:solidFill>
              <a:latin typeface="Calibri"/>
              <a:ea typeface="Calibri"/>
              <a:cs typeface="Calibri"/>
              <a:sym typeface="Calibri"/>
            </a:endParaRPr>
          </a:p>
        </p:txBody>
      </p:sp>
      <p:pic>
        <p:nvPicPr>
          <p:cNvPr id="61" name="Google Shape;61;p14"/>
          <p:cNvPicPr preferRelativeResize="0"/>
          <p:nvPr/>
        </p:nvPicPr>
        <p:blipFill rotWithShape="1">
          <a:blip r:embed="rId4">
            <a:alphaModFix/>
          </a:blip>
          <a:srcRect/>
          <a:stretch/>
        </p:blipFill>
        <p:spPr>
          <a:xfrm>
            <a:off x="3143451" y="1009650"/>
            <a:ext cx="2857095" cy="1983776"/>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pic>
        <p:nvPicPr>
          <p:cNvPr id="132" name="Google Shape;132;p23"/>
          <p:cNvPicPr preferRelativeResize="0"/>
          <p:nvPr/>
        </p:nvPicPr>
        <p:blipFill rotWithShape="1">
          <a:blip r:embed="rId3">
            <a:alphaModFix/>
          </a:blip>
          <a:srcRect/>
          <a:stretch/>
        </p:blipFill>
        <p:spPr>
          <a:xfrm>
            <a:off x="-228600" y="1633532"/>
            <a:ext cx="8991600" cy="4214818"/>
          </a:xfrm>
          <a:prstGeom prst="rect">
            <a:avLst/>
          </a:prstGeom>
          <a:noFill/>
          <a:ln>
            <a:noFill/>
          </a:ln>
        </p:spPr>
      </p:pic>
      <p:sp>
        <p:nvSpPr>
          <p:cNvPr id="133" name="Google Shape;133;p23"/>
          <p:cNvSpPr/>
          <p:nvPr/>
        </p:nvSpPr>
        <p:spPr>
          <a:xfrm>
            <a:off x="-9525" y="453851"/>
            <a:ext cx="9153600" cy="561900"/>
          </a:xfrm>
          <a:prstGeom prst="rect">
            <a:avLst/>
          </a:prstGeom>
          <a:solidFill>
            <a:srgbClr val="BF2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BF2728"/>
              </a:solidFill>
              <a:latin typeface="Arial"/>
              <a:ea typeface="Arial"/>
              <a:cs typeface="Arial"/>
              <a:sym typeface="Arial"/>
            </a:endParaRPr>
          </a:p>
        </p:txBody>
      </p:sp>
      <p:sp>
        <p:nvSpPr>
          <p:cNvPr id="134" name="Google Shape;134;p23"/>
          <p:cNvSpPr txBox="1">
            <a:spLocks noGrp="1"/>
          </p:cNvSpPr>
          <p:nvPr>
            <p:ph type="title"/>
          </p:nvPr>
        </p:nvSpPr>
        <p:spPr>
          <a:xfrm>
            <a:off x="311700" y="440081"/>
            <a:ext cx="8520600" cy="526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100"/>
              <a:buNone/>
            </a:pPr>
            <a:r>
              <a:rPr lang="en-GB" b="1">
                <a:solidFill>
                  <a:schemeClr val="lt1"/>
                </a:solidFill>
                <a:latin typeface="Calibri"/>
                <a:ea typeface="Calibri"/>
                <a:cs typeface="Calibri"/>
                <a:sym typeface="Calibri"/>
              </a:rPr>
              <a:t>Inspiring, Developing and Empowering!</a:t>
            </a:r>
            <a:endParaRPr b="1">
              <a:solidFill>
                <a:schemeClr val="lt1"/>
              </a:solidFill>
              <a:latin typeface="Calibri"/>
              <a:ea typeface="Calibri"/>
              <a:cs typeface="Calibri"/>
              <a:sym typeface="Calibri"/>
            </a:endParaRPr>
          </a:p>
        </p:txBody>
      </p:sp>
      <p:sp>
        <p:nvSpPr>
          <p:cNvPr id="135" name="Google Shape;135;p23"/>
          <p:cNvSpPr txBox="1">
            <a:spLocks noGrp="1"/>
          </p:cNvSpPr>
          <p:nvPr>
            <p:ph type="body" idx="1"/>
          </p:nvPr>
        </p:nvSpPr>
        <p:spPr>
          <a:xfrm>
            <a:off x="311700" y="1175061"/>
            <a:ext cx="8520600" cy="75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GB">
                <a:solidFill>
                  <a:srgbClr val="595959"/>
                </a:solidFill>
                <a:latin typeface="Calibri"/>
                <a:ea typeface="Calibri"/>
                <a:cs typeface="Calibri"/>
                <a:sym typeface="Calibri"/>
              </a:rPr>
              <a:t>Our slogan is Inspire. Develop. Empower - and it’s what we AIM to do, every time we come into schools...</a:t>
            </a:r>
            <a:endParaRPr>
              <a:solidFill>
                <a:srgbClr val="BF2728"/>
              </a:solidFill>
              <a:latin typeface="Calibri"/>
              <a:ea typeface="Calibri"/>
              <a:cs typeface="Calibri"/>
              <a:sym typeface="Calibri"/>
            </a:endParaRPr>
          </a:p>
        </p:txBody>
      </p:sp>
      <p:sp>
        <p:nvSpPr>
          <p:cNvPr id="136" name="Google Shape;136;p23"/>
          <p:cNvSpPr txBox="1"/>
          <p:nvPr/>
        </p:nvSpPr>
        <p:spPr>
          <a:xfrm>
            <a:off x="7516369" y="2255738"/>
            <a:ext cx="1627631" cy="27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GB" sz="1500" b="1" i="0" u="none" strike="noStrike" cap="none">
                <a:solidFill>
                  <a:srgbClr val="FF9900"/>
                </a:solidFill>
                <a:latin typeface="Lato Light"/>
                <a:ea typeface="Lato Light"/>
                <a:cs typeface="Lato Light"/>
                <a:sym typeface="Lato Light"/>
              </a:rPr>
              <a:t>Your Potential!</a:t>
            </a:r>
            <a:endParaRPr sz="1500" b="1" i="0" u="none" strike="noStrike" cap="none">
              <a:solidFill>
                <a:srgbClr val="FF9900"/>
              </a:solidFill>
              <a:latin typeface="Lato Light"/>
              <a:ea typeface="Lato Light"/>
              <a:cs typeface="Lato Light"/>
              <a:sym typeface="Lato Light"/>
            </a:endParaRPr>
          </a:p>
        </p:txBody>
      </p:sp>
      <p:pic>
        <p:nvPicPr>
          <p:cNvPr id="137" name="Google Shape;137;p23"/>
          <p:cNvPicPr preferRelativeResize="0"/>
          <p:nvPr/>
        </p:nvPicPr>
        <p:blipFill rotWithShape="1">
          <a:blip r:embed="rId4">
            <a:alphaModFix/>
          </a:blip>
          <a:srcRect l="28530" r="25734"/>
          <a:stretch/>
        </p:blipFill>
        <p:spPr>
          <a:xfrm>
            <a:off x="228595" y="2874686"/>
            <a:ext cx="2888673" cy="2960657"/>
          </a:xfrm>
          <a:prstGeom prst="rect">
            <a:avLst/>
          </a:prstGeom>
          <a:noFill/>
          <a:ln>
            <a:noFill/>
          </a:ln>
        </p:spPr>
      </p:pic>
      <p:pic>
        <p:nvPicPr>
          <p:cNvPr id="138" name="Google Shape;138;p23" descr="A close up of a logo  Description automatically generated"/>
          <p:cNvPicPr preferRelativeResize="0"/>
          <p:nvPr/>
        </p:nvPicPr>
        <p:blipFill rotWithShape="1">
          <a:blip r:embed="rId5">
            <a:alphaModFix/>
          </a:blip>
          <a:srcRect l="26817" r="27273"/>
          <a:stretch/>
        </p:blipFill>
        <p:spPr>
          <a:xfrm>
            <a:off x="3214243" y="2874685"/>
            <a:ext cx="2899649" cy="2960657"/>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43" name="Google Shape;143;p24"/>
          <p:cNvPicPr preferRelativeResize="0"/>
          <p:nvPr/>
        </p:nvPicPr>
        <p:blipFill rotWithShape="1">
          <a:blip r:embed="rId3">
            <a:alphaModFix/>
          </a:blip>
          <a:srcRect/>
          <a:stretch/>
        </p:blipFill>
        <p:spPr>
          <a:xfrm>
            <a:off x="-228600" y="1633532"/>
            <a:ext cx="8991600" cy="4214818"/>
          </a:xfrm>
          <a:prstGeom prst="rect">
            <a:avLst/>
          </a:prstGeom>
          <a:noFill/>
          <a:ln>
            <a:noFill/>
          </a:ln>
        </p:spPr>
      </p:pic>
      <p:sp>
        <p:nvSpPr>
          <p:cNvPr id="144" name="Google Shape;144;p24"/>
          <p:cNvSpPr/>
          <p:nvPr/>
        </p:nvSpPr>
        <p:spPr>
          <a:xfrm>
            <a:off x="-9525" y="453851"/>
            <a:ext cx="9153600" cy="561900"/>
          </a:xfrm>
          <a:prstGeom prst="rect">
            <a:avLst/>
          </a:prstGeom>
          <a:solidFill>
            <a:srgbClr val="BF2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BF2728"/>
              </a:solidFill>
              <a:latin typeface="Arial"/>
              <a:ea typeface="Arial"/>
              <a:cs typeface="Arial"/>
              <a:sym typeface="Arial"/>
            </a:endParaRPr>
          </a:p>
        </p:txBody>
      </p:sp>
      <p:sp>
        <p:nvSpPr>
          <p:cNvPr id="145" name="Google Shape;145;p24"/>
          <p:cNvSpPr txBox="1">
            <a:spLocks noGrp="1"/>
          </p:cNvSpPr>
          <p:nvPr>
            <p:ph type="title"/>
          </p:nvPr>
        </p:nvSpPr>
        <p:spPr>
          <a:xfrm>
            <a:off x="311700" y="440081"/>
            <a:ext cx="8520600" cy="526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100"/>
              <a:buNone/>
            </a:pPr>
            <a:r>
              <a:rPr lang="en-GB" b="1">
                <a:solidFill>
                  <a:schemeClr val="lt1"/>
                </a:solidFill>
                <a:latin typeface="Calibri"/>
                <a:ea typeface="Calibri"/>
                <a:cs typeface="Calibri"/>
                <a:sym typeface="Calibri"/>
              </a:rPr>
              <a:t>Inspiring, Developing and Empowering!</a:t>
            </a:r>
            <a:endParaRPr b="1">
              <a:solidFill>
                <a:schemeClr val="lt1"/>
              </a:solidFill>
              <a:latin typeface="Calibri"/>
              <a:ea typeface="Calibri"/>
              <a:cs typeface="Calibri"/>
              <a:sym typeface="Calibri"/>
            </a:endParaRPr>
          </a:p>
        </p:txBody>
      </p:sp>
      <p:sp>
        <p:nvSpPr>
          <p:cNvPr id="146" name="Google Shape;146;p24"/>
          <p:cNvSpPr txBox="1">
            <a:spLocks noGrp="1"/>
          </p:cNvSpPr>
          <p:nvPr>
            <p:ph type="body" idx="1"/>
          </p:nvPr>
        </p:nvSpPr>
        <p:spPr>
          <a:xfrm>
            <a:off x="311700" y="1175062"/>
            <a:ext cx="8520600" cy="75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GB">
                <a:solidFill>
                  <a:srgbClr val="595959"/>
                </a:solidFill>
                <a:latin typeface="Calibri"/>
                <a:ea typeface="Calibri"/>
                <a:cs typeface="Calibri"/>
                <a:sym typeface="Calibri"/>
              </a:rPr>
              <a:t>Our slogan is Inspire. Develop. Empower - and it’s what we AIM to do, every time we come into schools...</a:t>
            </a:r>
            <a:endParaRPr>
              <a:solidFill>
                <a:srgbClr val="BF2728"/>
              </a:solidFill>
              <a:latin typeface="Calibri"/>
              <a:ea typeface="Calibri"/>
              <a:cs typeface="Calibri"/>
              <a:sym typeface="Calibri"/>
            </a:endParaRPr>
          </a:p>
        </p:txBody>
      </p:sp>
      <p:sp>
        <p:nvSpPr>
          <p:cNvPr id="147" name="Google Shape;147;p24"/>
          <p:cNvSpPr txBox="1"/>
          <p:nvPr/>
        </p:nvSpPr>
        <p:spPr>
          <a:xfrm>
            <a:off x="7516369" y="2255738"/>
            <a:ext cx="1627631" cy="27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GB" sz="1500" b="1" i="0" u="none" strike="noStrike" cap="none">
                <a:solidFill>
                  <a:srgbClr val="FF9900"/>
                </a:solidFill>
                <a:latin typeface="Lato Light"/>
                <a:ea typeface="Lato Light"/>
                <a:cs typeface="Lato Light"/>
                <a:sym typeface="Lato Light"/>
              </a:rPr>
              <a:t>Your Potential!</a:t>
            </a:r>
            <a:endParaRPr sz="1500" b="1" i="0" u="none" strike="noStrike" cap="none">
              <a:solidFill>
                <a:srgbClr val="FF9900"/>
              </a:solidFill>
              <a:latin typeface="Lato Light"/>
              <a:ea typeface="Lato Light"/>
              <a:cs typeface="Lato Light"/>
              <a:sym typeface="Lato Light"/>
            </a:endParaRPr>
          </a:p>
        </p:txBody>
      </p:sp>
      <p:pic>
        <p:nvPicPr>
          <p:cNvPr id="148" name="Google Shape;148;p24"/>
          <p:cNvPicPr preferRelativeResize="0"/>
          <p:nvPr/>
        </p:nvPicPr>
        <p:blipFill rotWithShape="1">
          <a:blip r:embed="rId4">
            <a:alphaModFix/>
          </a:blip>
          <a:srcRect l="28530" r="25734"/>
          <a:stretch/>
        </p:blipFill>
        <p:spPr>
          <a:xfrm>
            <a:off x="228595" y="2874686"/>
            <a:ext cx="2888673" cy="2960657"/>
          </a:xfrm>
          <a:prstGeom prst="rect">
            <a:avLst/>
          </a:prstGeom>
          <a:noFill/>
          <a:ln>
            <a:noFill/>
          </a:ln>
        </p:spPr>
      </p:pic>
      <p:pic>
        <p:nvPicPr>
          <p:cNvPr id="149" name="Google Shape;149;p24" descr="A close up of a logo  Description automatically generated"/>
          <p:cNvPicPr preferRelativeResize="0"/>
          <p:nvPr/>
        </p:nvPicPr>
        <p:blipFill rotWithShape="1">
          <a:blip r:embed="rId5">
            <a:alphaModFix/>
          </a:blip>
          <a:srcRect l="26817" r="27273"/>
          <a:stretch/>
        </p:blipFill>
        <p:spPr>
          <a:xfrm>
            <a:off x="3214243" y="2874685"/>
            <a:ext cx="2899649" cy="2960657"/>
          </a:xfrm>
          <a:prstGeom prst="rect">
            <a:avLst/>
          </a:prstGeom>
          <a:noFill/>
          <a:ln>
            <a:noFill/>
          </a:ln>
        </p:spPr>
      </p:pic>
      <p:pic>
        <p:nvPicPr>
          <p:cNvPr id="150" name="Google Shape;150;p24"/>
          <p:cNvPicPr preferRelativeResize="0"/>
          <p:nvPr/>
        </p:nvPicPr>
        <p:blipFill rotWithShape="1">
          <a:blip r:embed="rId6">
            <a:alphaModFix/>
          </a:blip>
          <a:srcRect l="28997" r="26384"/>
          <a:stretch/>
        </p:blipFill>
        <p:spPr>
          <a:xfrm>
            <a:off x="6210867" y="2876919"/>
            <a:ext cx="2829214" cy="2972278"/>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25" descr="A picture containing person, indoor, table, sitting  Description automatically generated"/>
          <p:cNvPicPr preferRelativeResize="0"/>
          <p:nvPr/>
        </p:nvPicPr>
        <p:blipFill rotWithShape="1">
          <a:blip r:embed="rId3">
            <a:alphaModFix amt="60000"/>
          </a:blip>
          <a:srcRect/>
          <a:stretch/>
        </p:blipFill>
        <p:spPr>
          <a:xfrm>
            <a:off x="-3" y="325576"/>
            <a:ext cx="9144000" cy="6103217"/>
          </a:xfrm>
          <a:prstGeom prst="rect">
            <a:avLst/>
          </a:prstGeom>
          <a:noFill/>
          <a:ln>
            <a:noFill/>
          </a:ln>
        </p:spPr>
      </p:pic>
      <p:sp>
        <p:nvSpPr>
          <p:cNvPr id="157" name="Google Shape;157;p25"/>
          <p:cNvSpPr txBox="1"/>
          <p:nvPr/>
        </p:nvSpPr>
        <p:spPr>
          <a:xfrm>
            <a:off x="359529" y="2399727"/>
            <a:ext cx="8424936" cy="1354217"/>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000000"/>
              </a:buClr>
              <a:buSzPts val="4400"/>
              <a:buFont typeface="Arial"/>
              <a:buNone/>
            </a:pPr>
            <a:r>
              <a:rPr lang="en-GB" sz="4400" b="1" i="0" u="none" strike="noStrike" cap="none">
                <a:solidFill>
                  <a:schemeClr val="dk1"/>
                </a:solidFill>
                <a:latin typeface="Arial"/>
                <a:ea typeface="Arial"/>
                <a:cs typeface="Arial"/>
                <a:sym typeface="Arial"/>
              </a:rPr>
              <a:t>An introduction to Apprenticeships for students</a:t>
            </a:r>
            <a:endParaRPr/>
          </a:p>
        </p:txBody>
      </p:sp>
      <p:sp>
        <p:nvSpPr>
          <p:cNvPr id="158" name="Google Shape;158;p25"/>
          <p:cNvSpPr/>
          <p:nvPr/>
        </p:nvSpPr>
        <p:spPr>
          <a:xfrm>
            <a:off x="175361" y="1889742"/>
            <a:ext cx="8793272" cy="2641734"/>
          </a:xfrm>
          <a:prstGeom prst="rect">
            <a:avLst/>
          </a:prstGeom>
          <a:noFill/>
          <a:ln w="38100" cap="flat" cmpd="sng">
            <a:solidFill>
              <a:schemeClr val="dk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59" name="Google Shape;159;p25"/>
          <p:cNvSpPr/>
          <p:nvPr/>
        </p:nvSpPr>
        <p:spPr>
          <a:xfrm>
            <a:off x="-3" y="5653432"/>
            <a:ext cx="9144000" cy="110093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60" name="Google Shape;160;p25"/>
          <p:cNvPicPr preferRelativeResize="0"/>
          <p:nvPr/>
        </p:nvPicPr>
        <p:blipFill rotWithShape="1">
          <a:blip r:embed="rId4">
            <a:alphaModFix/>
          </a:blip>
          <a:srcRect/>
          <a:stretch/>
        </p:blipFill>
        <p:spPr>
          <a:xfrm>
            <a:off x="96285" y="5809227"/>
            <a:ext cx="1411941" cy="911090"/>
          </a:xfrm>
          <a:prstGeom prst="rect">
            <a:avLst/>
          </a:prstGeom>
          <a:noFill/>
          <a:ln>
            <a:noFill/>
          </a:ln>
        </p:spPr>
      </p:pic>
      <p:sp>
        <p:nvSpPr>
          <p:cNvPr id="161" name="Google Shape;161;p25"/>
          <p:cNvSpPr/>
          <p:nvPr/>
        </p:nvSpPr>
        <p:spPr>
          <a:xfrm>
            <a:off x="-1" y="0"/>
            <a:ext cx="9230497" cy="110093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162" name="Google Shape;162;p25"/>
          <p:cNvPicPr preferRelativeResize="0"/>
          <p:nvPr/>
        </p:nvPicPr>
        <p:blipFill rotWithShape="1">
          <a:blip r:embed="rId5">
            <a:alphaModFix/>
          </a:blip>
          <a:srcRect/>
          <a:stretch/>
        </p:blipFill>
        <p:spPr>
          <a:xfrm>
            <a:off x="5948134" y="69956"/>
            <a:ext cx="3025753" cy="1030980"/>
          </a:xfrm>
          <a:prstGeom prst="rect">
            <a:avLst/>
          </a:prstGeom>
          <a:noFill/>
          <a:ln>
            <a:noFill/>
          </a:ln>
        </p:spPr>
      </p:pic>
    </p:spTree>
  </p:cSld>
  <p:clrMapOvr>
    <a:masterClrMapping/>
  </p:clrMapOvr>
  <p:transition spd="slow">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pic>
        <p:nvPicPr>
          <p:cNvPr id="168" name="Google Shape;168;p26"/>
          <p:cNvPicPr preferRelativeResize="0"/>
          <p:nvPr/>
        </p:nvPicPr>
        <p:blipFill rotWithShape="1">
          <a:blip r:embed="rId3">
            <a:alphaModFix/>
          </a:blip>
          <a:srcRect/>
          <a:stretch/>
        </p:blipFill>
        <p:spPr>
          <a:xfrm>
            <a:off x="129459" y="5921833"/>
            <a:ext cx="1392277" cy="789904"/>
          </a:xfrm>
          <a:prstGeom prst="rect">
            <a:avLst/>
          </a:prstGeom>
          <a:noFill/>
          <a:ln>
            <a:noFill/>
          </a:ln>
        </p:spPr>
      </p:pic>
      <p:sp>
        <p:nvSpPr>
          <p:cNvPr id="169" name="Google Shape;169;p26"/>
          <p:cNvSpPr txBox="1">
            <a:spLocks noGrp="1"/>
          </p:cNvSpPr>
          <p:nvPr>
            <p:ph type="ctrTitle"/>
          </p:nvPr>
        </p:nvSpPr>
        <p:spPr>
          <a:xfrm>
            <a:off x="359532" y="368660"/>
            <a:ext cx="5724636" cy="40011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800"/>
              <a:buNone/>
            </a:pPr>
            <a:r>
              <a:rPr lang="en-GB">
                <a:solidFill>
                  <a:srgbClr val="2F8FD1"/>
                </a:solidFill>
              </a:rPr>
              <a:t>What are apprenticeships?</a:t>
            </a:r>
            <a:endParaRPr/>
          </a:p>
        </p:txBody>
      </p:sp>
      <p:grpSp>
        <p:nvGrpSpPr>
          <p:cNvPr id="170" name="Google Shape;170;p26"/>
          <p:cNvGrpSpPr/>
          <p:nvPr/>
        </p:nvGrpSpPr>
        <p:grpSpPr>
          <a:xfrm>
            <a:off x="-67810" y="4900548"/>
            <a:ext cx="2437667" cy="853315"/>
            <a:chOff x="7231532" y="4691614"/>
            <a:chExt cx="2437667" cy="853315"/>
          </a:xfrm>
        </p:grpSpPr>
        <p:grpSp>
          <p:nvGrpSpPr>
            <p:cNvPr id="171" name="Google Shape;171;p26"/>
            <p:cNvGrpSpPr/>
            <p:nvPr/>
          </p:nvGrpSpPr>
          <p:grpSpPr>
            <a:xfrm>
              <a:off x="7231532" y="4691614"/>
              <a:ext cx="2437667" cy="853315"/>
              <a:chOff x="1240169" y="1651346"/>
              <a:chExt cx="2437667" cy="853315"/>
            </a:xfrm>
          </p:grpSpPr>
          <p:sp>
            <p:nvSpPr>
              <p:cNvPr id="172" name="Google Shape;172;p26"/>
              <p:cNvSpPr/>
              <p:nvPr/>
            </p:nvSpPr>
            <p:spPr>
              <a:xfrm>
                <a:off x="2175539" y="1651346"/>
                <a:ext cx="566928" cy="567633"/>
              </a:xfrm>
              <a:prstGeom prst="ellipse">
                <a:avLst/>
              </a:prstGeom>
              <a:noFill/>
              <a:ln w="1905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73" name="Google Shape;173;p26"/>
              <p:cNvSpPr txBox="1"/>
              <p:nvPr/>
            </p:nvSpPr>
            <p:spPr>
              <a:xfrm>
                <a:off x="1240169" y="2217210"/>
                <a:ext cx="2437667" cy="287451"/>
              </a:xfrm>
              <a:prstGeom prst="rect">
                <a:avLst/>
              </a:prstGeom>
              <a:noFill/>
              <a:ln>
                <a:noFill/>
              </a:ln>
            </p:spPr>
            <p:txBody>
              <a:bodyPr spcFirstLastPara="1" wrap="square" lIns="91425" tIns="45700" rIns="91425" bIns="45700" anchor="t" anchorCtr="0">
                <a:noAutofit/>
              </a:bodyPr>
              <a:lstStyle/>
              <a:p>
                <a:pPr marL="0" marR="0" lvl="0" indent="0" algn="ctr" rtl="0">
                  <a:lnSpc>
                    <a:spcPct val="130000"/>
                  </a:lnSpc>
                  <a:spcBef>
                    <a:spcPts val="0"/>
                  </a:spcBef>
                  <a:spcAft>
                    <a:spcPts val="0"/>
                  </a:spcAft>
                  <a:buNone/>
                </a:pPr>
                <a:r>
                  <a:rPr lang="en-GB" sz="1100" b="0" i="0" u="none" strike="noStrike" cap="none">
                    <a:solidFill>
                      <a:srgbClr val="2F8FD1"/>
                    </a:solidFill>
                    <a:latin typeface="Arial"/>
                    <a:ea typeface="Arial"/>
                    <a:cs typeface="Arial"/>
                    <a:sym typeface="Arial"/>
                  </a:rPr>
                  <a:t>Earn a wage</a:t>
                </a:r>
                <a:endParaRPr/>
              </a:p>
            </p:txBody>
          </p:sp>
        </p:grpSp>
        <p:grpSp>
          <p:nvGrpSpPr>
            <p:cNvPr id="174" name="Google Shape;174;p26"/>
            <p:cNvGrpSpPr/>
            <p:nvPr/>
          </p:nvGrpSpPr>
          <p:grpSpPr>
            <a:xfrm>
              <a:off x="8279117" y="4746965"/>
              <a:ext cx="342496" cy="455162"/>
              <a:chOff x="5575100" y="3734191"/>
              <a:chExt cx="315602" cy="419419"/>
            </a:xfrm>
          </p:grpSpPr>
          <p:sp>
            <p:nvSpPr>
              <p:cNvPr id="175" name="Google Shape;175;p26"/>
              <p:cNvSpPr/>
              <p:nvPr/>
            </p:nvSpPr>
            <p:spPr>
              <a:xfrm>
                <a:off x="5575100" y="3734191"/>
                <a:ext cx="315602" cy="419419"/>
              </a:xfrm>
              <a:custGeom>
                <a:avLst/>
                <a:gdLst/>
                <a:ahLst/>
                <a:cxnLst/>
                <a:rect l="l" t="t" r="r" b="b"/>
                <a:pathLst>
                  <a:path w="303" h="405" extrusionOk="0">
                    <a:moveTo>
                      <a:pt x="150" y="0"/>
                    </a:moveTo>
                    <a:lnTo>
                      <a:pt x="150" y="0"/>
                    </a:lnTo>
                    <a:lnTo>
                      <a:pt x="136" y="2"/>
                    </a:lnTo>
                    <a:lnTo>
                      <a:pt x="121" y="4"/>
                    </a:lnTo>
                    <a:lnTo>
                      <a:pt x="107" y="8"/>
                    </a:lnTo>
                    <a:lnTo>
                      <a:pt x="92" y="13"/>
                    </a:lnTo>
                    <a:lnTo>
                      <a:pt x="80" y="18"/>
                    </a:lnTo>
                    <a:lnTo>
                      <a:pt x="67" y="28"/>
                    </a:lnTo>
                    <a:lnTo>
                      <a:pt x="56" y="35"/>
                    </a:lnTo>
                    <a:lnTo>
                      <a:pt x="45" y="46"/>
                    </a:lnTo>
                    <a:lnTo>
                      <a:pt x="34" y="57"/>
                    </a:lnTo>
                    <a:lnTo>
                      <a:pt x="25" y="67"/>
                    </a:lnTo>
                    <a:lnTo>
                      <a:pt x="18" y="80"/>
                    </a:lnTo>
                    <a:lnTo>
                      <a:pt x="13" y="93"/>
                    </a:lnTo>
                    <a:lnTo>
                      <a:pt x="7" y="107"/>
                    </a:lnTo>
                    <a:lnTo>
                      <a:pt x="4" y="122"/>
                    </a:lnTo>
                    <a:lnTo>
                      <a:pt x="2" y="136"/>
                    </a:lnTo>
                    <a:lnTo>
                      <a:pt x="0" y="153"/>
                    </a:lnTo>
                    <a:lnTo>
                      <a:pt x="0" y="153"/>
                    </a:lnTo>
                    <a:lnTo>
                      <a:pt x="2" y="171"/>
                    </a:lnTo>
                    <a:lnTo>
                      <a:pt x="5" y="187"/>
                    </a:lnTo>
                    <a:lnTo>
                      <a:pt x="9" y="205"/>
                    </a:lnTo>
                    <a:lnTo>
                      <a:pt x="16" y="221"/>
                    </a:lnTo>
                    <a:lnTo>
                      <a:pt x="25" y="236"/>
                    </a:lnTo>
                    <a:lnTo>
                      <a:pt x="36" y="251"/>
                    </a:lnTo>
                    <a:lnTo>
                      <a:pt x="49" y="263"/>
                    </a:lnTo>
                    <a:lnTo>
                      <a:pt x="63" y="274"/>
                    </a:lnTo>
                    <a:lnTo>
                      <a:pt x="65" y="276"/>
                    </a:lnTo>
                    <a:lnTo>
                      <a:pt x="65" y="276"/>
                    </a:lnTo>
                    <a:lnTo>
                      <a:pt x="69" y="278"/>
                    </a:lnTo>
                    <a:lnTo>
                      <a:pt x="71" y="281"/>
                    </a:lnTo>
                    <a:lnTo>
                      <a:pt x="74" y="290"/>
                    </a:lnTo>
                    <a:lnTo>
                      <a:pt x="76" y="301"/>
                    </a:lnTo>
                    <a:lnTo>
                      <a:pt x="76" y="303"/>
                    </a:lnTo>
                    <a:lnTo>
                      <a:pt x="76" y="354"/>
                    </a:lnTo>
                    <a:lnTo>
                      <a:pt x="76" y="354"/>
                    </a:lnTo>
                    <a:lnTo>
                      <a:pt x="76" y="359"/>
                    </a:lnTo>
                    <a:lnTo>
                      <a:pt x="80" y="367"/>
                    </a:lnTo>
                    <a:lnTo>
                      <a:pt x="83" y="372"/>
                    </a:lnTo>
                    <a:lnTo>
                      <a:pt x="89" y="376"/>
                    </a:lnTo>
                    <a:lnTo>
                      <a:pt x="140" y="401"/>
                    </a:lnTo>
                    <a:lnTo>
                      <a:pt x="140" y="401"/>
                    </a:lnTo>
                    <a:lnTo>
                      <a:pt x="145" y="403"/>
                    </a:lnTo>
                    <a:lnTo>
                      <a:pt x="150" y="405"/>
                    </a:lnTo>
                    <a:lnTo>
                      <a:pt x="150" y="405"/>
                    </a:lnTo>
                    <a:lnTo>
                      <a:pt x="158" y="403"/>
                    </a:lnTo>
                    <a:lnTo>
                      <a:pt x="163" y="401"/>
                    </a:lnTo>
                    <a:lnTo>
                      <a:pt x="214" y="376"/>
                    </a:lnTo>
                    <a:lnTo>
                      <a:pt x="214" y="376"/>
                    </a:lnTo>
                    <a:lnTo>
                      <a:pt x="219" y="372"/>
                    </a:lnTo>
                    <a:lnTo>
                      <a:pt x="225" y="367"/>
                    </a:lnTo>
                    <a:lnTo>
                      <a:pt x="227" y="359"/>
                    </a:lnTo>
                    <a:lnTo>
                      <a:pt x="228" y="354"/>
                    </a:lnTo>
                    <a:lnTo>
                      <a:pt x="228" y="303"/>
                    </a:lnTo>
                    <a:lnTo>
                      <a:pt x="228" y="303"/>
                    </a:lnTo>
                    <a:lnTo>
                      <a:pt x="228" y="296"/>
                    </a:lnTo>
                    <a:lnTo>
                      <a:pt x="230" y="289"/>
                    </a:lnTo>
                    <a:lnTo>
                      <a:pt x="236" y="278"/>
                    </a:lnTo>
                    <a:lnTo>
                      <a:pt x="241" y="272"/>
                    </a:lnTo>
                    <a:lnTo>
                      <a:pt x="243" y="270"/>
                    </a:lnTo>
                    <a:lnTo>
                      <a:pt x="248" y="267"/>
                    </a:lnTo>
                    <a:lnTo>
                      <a:pt x="248" y="267"/>
                    </a:lnTo>
                    <a:lnTo>
                      <a:pt x="261" y="256"/>
                    </a:lnTo>
                    <a:lnTo>
                      <a:pt x="272" y="243"/>
                    </a:lnTo>
                    <a:lnTo>
                      <a:pt x="281" y="231"/>
                    </a:lnTo>
                    <a:lnTo>
                      <a:pt x="288" y="216"/>
                    </a:lnTo>
                    <a:lnTo>
                      <a:pt x="294" y="200"/>
                    </a:lnTo>
                    <a:lnTo>
                      <a:pt x="299" y="185"/>
                    </a:lnTo>
                    <a:lnTo>
                      <a:pt x="301" y="169"/>
                    </a:lnTo>
                    <a:lnTo>
                      <a:pt x="303" y="153"/>
                    </a:lnTo>
                    <a:lnTo>
                      <a:pt x="303" y="153"/>
                    </a:lnTo>
                    <a:lnTo>
                      <a:pt x="301" y="136"/>
                    </a:lnTo>
                    <a:lnTo>
                      <a:pt x="299" y="122"/>
                    </a:lnTo>
                    <a:lnTo>
                      <a:pt x="295" y="107"/>
                    </a:lnTo>
                    <a:lnTo>
                      <a:pt x="290" y="93"/>
                    </a:lnTo>
                    <a:lnTo>
                      <a:pt x="285" y="80"/>
                    </a:lnTo>
                    <a:lnTo>
                      <a:pt x="275" y="67"/>
                    </a:lnTo>
                    <a:lnTo>
                      <a:pt x="268" y="57"/>
                    </a:lnTo>
                    <a:lnTo>
                      <a:pt x="257" y="46"/>
                    </a:lnTo>
                    <a:lnTo>
                      <a:pt x="246" y="35"/>
                    </a:lnTo>
                    <a:lnTo>
                      <a:pt x="236" y="28"/>
                    </a:lnTo>
                    <a:lnTo>
                      <a:pt x="223" y="18"/>
                    </a:lnTo>
                    <a:lnTo>
                      <a:pt x="210" y="13"/>
                    </a:lnTo>
                    <a:lnTo>
                      <a:pt x="196" y="8"/>
                    </a:lnTo>
                    <a:lnTo>
                      <a:pt x="181" y="4"/>
                    </a:lnTo>
                    <a:lnTo>
                      <a:pt x="167" y="2"/>
                    </a:lnTo>
                    <a:lnTo>
                      <a:pt x="150" y="0"/>
                    </a:lnTo>
                    <a:lnTo>
                      <a:pt x="150" y="0"/>
                    </a:lnTo>
                    <a:close/>
                    <a:moveTo>
                      <a:pt x="150" y="379"/>
                    </a:moveTo>
                    <a:lnTo>
                      <a:pt x="100" y="354"/>
                    </a:lnTo>
                    <a:lnTo>
                      <a:pt x="203" y="354"/>
                    </a:lnTo>
                    <a:lnTo>
                      <a:pt x="150" y="379"/>
                    </a:lnTo>
                    <a:close/>
                    <a:moveTo>
                      <a:pt x="203" y="303"/>
                    </a:moveTo>
                    <a:lnTo>
                      <a:pt x="203" y="328"/>
                    </a:lnTo>
                    <a:lnTo>
                      <a:pt x="100" y="328"/>
                    </a:lnTo>
                    <a:lnTo>
                      <a:pt x="100" y="303"/>
                    </a:lnTo>
                    <a:lnTo>
                      <a:pt x="100" y="303"/>
                    </a:lnTo>
                    <a:lnTo>
                      <a:pt x="203" y="303"/>
                    </a:lnTo>
                    <a:lnTo>
                      <a:pt x="203" y="303"/>
                    </a:lnTo>
                    <a:close/>
                    <a:moveTo>
                      <a:pt x="232" y="249"/>
                    </a:moveTo>
                    <a:lnTo>
                      <a:pt x="232" y="249"/>
                    </a:lnTo>
                    <a:lnTo>
                      <a:pt x="230" y="249"/>
                    </a:lnTo>
                    <a:lnTo>
                      <a:pt x="223" y="254"/>
                    </a:lnTo>
                    <a:lnTo>
                      <a:pt x="214" y="263"/>
                    </a:lnTo>
                    <a:lnTo>
                      <a:pt x="210" y="270"/>
                    </a:lnTo>
                    <a:lnTo>
                      <a:pt x="207" y="278"/>
                    </a:lnTo>
                    <a:lnTo>
                      <a:pt x="96" y="278"/>
                    </a:lnTo>
                    <a:lnTo>
                      <a:pt x="96" y="278"/>
                    </a:lnTo>
                    <a:lnTo>
                      <a:pt x="94" y="270"/>
                    </a:lnTo>
                    <a:lnTo>
                      <a:pt x="91" y="265"/>
                    </a:lnTo>
                    <a:lnTo>
                      <a:pt x="85" y="260"/>
                    </a:lnTo>
                    <a:lnTo>
                      <a:pt x="78" y="254"/>
                    </a:lnTo>
                    <a:lnTo>
                      <a:pt x="78" y="254"/>
                    </a:lnTo>
                    <a:lnTo>
                      <a:pt x="67" y="245"/>
                    </a:lnTo>
                    <a:lnTo>
                      <a:pt x="56" y="234"/>
                    </a:lnTo>
                    <a:lnTo>
                      <a:pt x="47" y="223"/>
                    </a:lnTo>
                    <a:lnTo>
                      <a:pt x="40" y="211"/>
                    </a:lnTo>
                    <a:lnTo>
                      <a:pt x="34" y="196"/>
                    </a:lnTo>
                    <a:lnTo>
                      <a:pt x="29" y="182"/>
                    </a:lnTo>
                    <a:lnTo>
                      <a:pt x="27" y="167"/>
                    </a:lnTo>
                    <a:lnTo>
                      <a:pt x="25" y="153"/>
                    </a:lnTo>
                    <a:lnTo>
                      <a:pt x="25" y="153"/>
                    </a:lnTo>
                    <a:lnTo>
                      <a:pt x="25" y="140"/>
                    </a:lnTo>
                    <a:lnTo>
                      <a:pt x="27" y="127"/>
                    </a:lnTo>
                    <a:lnTo>
                      <a:pt x="31" y="115"/>
                    </a:lnTo>
                    <a:lnTo>
                      <a:pt x="36" y="104"/>
                    </a:lnTo>
                    <a:lnTo>
                      <a:pt x="40" y="93"/>
                    </a:lnTo>
                    <a:lnTo>
                      <a:pt x="47" y="82"/>
                    </a:lnTo>
                    <a:lnTo>
                      <a:pt x="54" y="71"/>
                    </a:lnTo>
                    <a:lnTo>
                      <a:pt x="62" y="64"/>
                    </a:lnTo>
                    <a:lnTo>
                      <a:pt x="71" y="55"/>
                    </a:lnTo>
                    <a:lnTo>
                      <a:pt x="82" y="47"/>
                    </a:lnTo>
                    <a:lnTo>
                      <a:pt x="91" y="42"/>
                    </a:lnTo>
                    <a:lnTo>
                      <a:pt x="101" y="37"/>
                    </a:lnTo>
                    <a:lnTo>
                      <a:pt x="114" y="31"/>
                    </a:lnTo>
                    <a:lnTo>
                      <a:pt x="125" y="29"/>
                    </a:lnTo>
                    <a:lnTo>
                      <a:pt x="138" y="28"/>
                    </a:lnTo>
                    <a:lnTo>
                      <a:pt x="150" y="26"/>
                    </a:lnTo>
                    <a:lnTo>
                      <a:pt x="150" y="26"/>
                    </a:lnTo>
                    <a:lnTo>
                      <a:pt x="165" y="28"/>
                    </a:lnTo>
                    <a:lnTo>
                      <a:pt x="176" y="29"/>
                    </a:lnTo>
                    <a:lnTo>
                      <a:pt x="188" y="31"/>
                    </a:lnTo>
                    <a:lnTo>
                      <a:pt x="199" y="37"/>
                    </a:lnTo>
                    <a:lnTo>
                      <a:pt x="212" y="42"/>
                    </a:lnTo>
                    <a:lnTo>
                      <a:pt x="221" y="47"/>
                    </a:lnTo>
                    <a:lnTo>
                      <a:pt x="232" y="55"/>
                    </a:lnTo>
                    <a:lnTo>
                      <a:pt x="239" y="64"/>
                    </a:lnTo>
                    <a:lnTo>
                      <a:pt x="248" y="71"/>
                    </a:lnTo>
                    <a:lnTo>
                      <a:pt x="256" y="82"/>
                    </a:lnTo>
                    <a:lnTo>
                      <a:pt x="261" y="93"/>
                    </a:lnTo>
                    <a:lnTo>
                      <a:pt x="266" y="104"/>
                    </a:lnTo>
                    <a:lnTo>
                      <a:pt x="272" y="115"/>
                    </a:lnTo>
                    <a:lnTo>
                      <a:pt x="274" y="127"/>
                    </a:lnTo>
                    <a:lnTo>
                      <a:pt x="275" y="140"/>
                    </a:lnTo>
                    <a:lnTo>
                      <a:pt x="277" y="153"/>
                    </a:lnTo>
                    <a:lnTo>
                      <a:pt x="277" y="153"/>
                    </a:lnTo>
                    <a:lnTo>
                      <a:pt x="275" y="165"/>
                    </a:lnTo>
                    <a:lnTo>
                      <a:pt x="274" y="180"/>
                    </a:lnTo>
                    <a:lnTo>
                      <a:pt x="270" y="192"/>
                    </a:lnTo>
                    <a:lnTo>
                      <a:pt x="265" y="205"/>
                    </a:lnTo>
                    <a:lnTo>
                      <a:pt x="259" y="218"/>
                    </a:lnTo>
                    <a:lnTo>
                      <a:pt x="250" y="229"/>
                    </a:lnTo>
                    <a:lnTo>
                      <a:pt x="243" y="240"/>
                    </a:lnTo>
                    <a:lnTo>
                      <a:pt x="232" y="249"/>
                    </a:lnTo>
                    <a:lnTo>
                      <a:pt x="232" y="249"/>
                    </a:lnTo>
                    <a:close/>
                  </a:path>
                </a:pathLst>
              </a:custGeom>
              <a:solidFill>
                <a:srgbClr val="2F8FD1"/>
              </a:solidFill>
              <a:ln w="9525" cap="flat" cmpd="sng">
                <a:solidFill>
                  <a:srgbClr val="2F8FD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76" name="Google Shape;176;p26"/>
              <p:cNvSpPr/>
              <p:nvPr/>
            </p:nvSpPr>
            <p:spPr>
              <a:xfrm>
                <a:off x="5732901" y="3788176"/>
                <a:ext cx="103817" cy="103817"/>
              </a:xfrm>
              <a:custGeom>
                <a:avLst/>
                <a:gdLst/>
                <a:ahLst/>
                <a:cxnLst/>
                <a:rect l="l" t="t" r="r" b="b"/>
                <a:pathLst>
                  <a:path w="102" h="102" extrusionOk="0">
                    <a:moveTo>
                      <a:pt x="13" y="0"/>
                    </a:moveTo>
                    <a:lnTo>
                      <a:pt x="13" y="0"/>
                    </a:lnTo>
                    <a:lnTo>
                      <a:pt x="9" y="2"/>
                    </a:lnTo>
                    <a:lnTo>
                      <a:pt x="4" y="4"/>
                    </a:lnTo>
                    <a:lnTo>
                      <a:pt x="2" y="7"/>
                    </a:lnTo>
                    <a:lnTo>
                      <a:pt x="0" y="13"/>
                    </a:lnTo>
                    <a:lnTo>
                      <a:pt x="0" y="13"/>
                    </a:lnTo>
                    <a:lnTo>
                      <a:pt x="2" y="18"/>
                    </a:lnTo>
                    <a:lnTo>
                      <a:pt x="4" y="22"/>
                    </a:lnTo>
                    <a:lnTo>
                      <a:pt x="9" y="24"/>
                    </a:lnTo>
                    <a:lnTo>
                      <a:pt x="13" y="25"/>
                    </a:lnTo>
                    <a:lnTo>
                      <a:pt x="13" y="25"/>
                    </a:lnTo>
                    <a:lnTo>
                      <a:pt x="24" y="27"/>
                    </a:lnTo>
                    <a:lnTo>
                      <a:pt x="35" y="31"/>
                    </a:lnTo>
                    <a:lnTo>
                      <a:pt x="46" y="36"/>
                    </a:lnTo>
                    <a:lnTo>
                      <a:pt x="57" y="44"/>
                    </a:lnTo>
                    <a:lnTo>
                      <a:pt x="64" y="53"/>
                    </a:lnTo>
                    <a:lnTo>
                      <a:pt x="71" y="64"/>
                    </a:lnTo>
                    <a:lnTo>
                      <a:pt x="75" y="76"/>
                    </a:lnTo>
                    <a:lnTo>
                      <a:pt x="77" y="89"/>
                    </a:lnTo>
                    <a:lnTo>
                      <a:pt x="77" y="89"/>
                    </a:lnTo>
                    <a:lnTo>
                      <a:pt x="78" y="94"/>
                    </a:lnTo>
                    <a:lnTo>
                      <a:pt x="80" y="98"/>
                    </a:lnTo>
                    <a:lnTo>
                      <a:pt x="84" y="102"/>
                    </a:lnTo>
                    <a:lnTo>
                      <a:pt x="89" y="102"/>
                    </a:lnTo>
                    <a:lnTo>
                      <a:pt x="89" y="102"/>
                    </a:lnTo>
                    <a:lnTo>
                      <a:pt x="95" y="102"/>
                    </a:lnTo>
                    <a:lnTo>
                      <a:pt x="98" y="98"/>
                    </a:lnTo>
                    <a:lnTo>
                      <a:pt x="100" y="94"/>
                    </a:lnTo>
                    <a:lnTo>
                      <a:pt x="102" y="89"/>
                    </a:lnTo>
                    <a:lnTo>
                      <a:pt x="102" y="89"/>
                    </a:lnTo>
                    <a:lnTo>
                      <a:pt x="100" y="69"/>
                    </a:lnTo>
                    <a:lnTo>
                      <a:pt x="95" y="51"/>
                    </a:lnTo>
                    <a:lnTo>
                      <a:pt x="86" y="36"/>
                    </a:lnTo>
                    <a:lnTo>
                      <a:pt x="75" y="24"/>
                    </a:lnTo>
                    <a:lnTo>
                      <a:pt x="60" y="13"/>
                    </a:lnTo>
                    <a:lnTo>
                      <a:pt x="46" y="6"/>
                    </a:lnTo>
                    <a:lnTo>
                      <a:pt x="29" y="2"/>
                    </a:lnTo>
                    <a:lnTo>
                      <a:pt x="13" y="0"/>
                    </a:lnTo>
                    <a:lnTo>
                      <a:pt x="13" y="0"/>
                    </a:lnTo>
                    <a:close/>
                  </a:path>
                </a:pathLst>
              </a:custGeom>
              <a:solidFill>
                <a:srgbClr val="2F8FD1"/>
              </a:solidFill>
              <a:ln w="9525" cap="flat" cmpd="sng">
                <a:solidFill>
                  <a:srgbClr val="2F8FD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177" name="Google Shape;177;p26"/>
          <p:cNvGrpSpPr/>
          <p:nvPr/>
        </p:nvGrpSpPr>
        <p:grpSpPr>
          <a:xfrm>
            <a:off x="6509610" y="4840448"/>
            <a:ext cx="2437667" cy="996751"/>
            <a:chOff x="-433895" y="2294673"/>
            <a:chExt cx="2437667" cy="996751"/>
          </a:xfrm>
        </p:grpSpPr>
        <p:grpSp>
          <p:nvGrpSpPr>
            <p:cNvPr id="178" name="Google Shape;178;p26"/>
            <p:cNvGrpSpPr/>
            <p:nvPr/>
          </p:nvGrpSpPr>
          <p:grpSpPr>
            <a:xfrm>
              <a:off x="-433895" y="2294673"/>
              <a:ext cx="2437667" cy="996751"/>
              <a:chOff x="1240169" y="1651346"/>
              <a:chExt cx="2437667" cy="996751"/>
            </a:xfrm>
          </p:grpSpPr>
          <p:sp>
            <p:nvSpPr>
              <p:cNvPr id="179" name="Google Shape;179;p26"/>
              <p:cNvSpPr/>
              <p:nvPr/>
            </p:nvSpPr>
            <p:spPr>
              <a:xfrm>
                <a:off x="2175539" y="1651346"/>
                <a:ext cx="566928" cy="567633"/>
              </a:xfrm>
              <a:prstGeom prst="ellipse">
                <a:avLst/>
              </a:prstGeom>
              <a:noFill/>
              <a:ln w="1905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0" name="Google Shape;180;p26"/>
              <p:cNvSpPr txBox="1"/>
              <p:nvPr/>
            </p:nvSpPr>
            <p:spPr>
              <a:xfrm>
                <a:off x="1240169" y="2217210"/>
                <a:ext cx="2437667" cy="4308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100" b="0" i="0" u="none" strike="noStrike" cap="none">
                    <a:solidFill>
                      <a:srgbClr val="2F8FD1"/>
                    </a:solidFill>
                    <a:latin typeface="Arial"/>
                    <a:ea typeface="Arial"/>
                    <a:cs typeface="Arial"/>
                    <a:sym typeface="Arial"/>
                  </a:rPr>
                  <a:t>Real job with </a:t>
                </a:r>
                <a:br>
                  <a:rPr lang="en-GB" sz="1100" b="0" i="0" u="none" strike="noStrike" cap="none">
                    <a:solidFill>
                      <a:srgbClr val="2F8FD1"/>
                    </a:solidFill>
                    <a:latin typeface="Arial"/>
                    <a:ea typeface="Arial"/>
                    <a:cs typeface="Arial"/>
                    <a:sym typeface="Arial"/>
                  </a:rPr>
                </a:br>
                <a:r>
                  <a:rPr lang="en-GB" sz="1100" b="0" i="0" u="none" strike="noStrike" cap="none">
                    <a:solidFill>
                      <a:srgbClr val="2F8FD1"/>
                    </a:solidFill>
                    <a:latin typeface="Arial"/>
                    <a:ea typeface="Arial"/>
                    <a:cs typeface="Arial"/>
                    <a:sym typeface="Arial"/>
                  </a:rPr>
                  <a:t>real responsibilities</a:t>
                </a:r>
                <a:endParaRPr/>
              </a:p>
            </p:txBody>
          </p:sp>
        </p:grpSp>
        <p:sp>
          <p:nvSpPr>
            <p:cNvPr id="181" name="Google Shape;181;p26"/>
            <p:cNvSpPr/>
            <p:nvPr/>
          </p:nvSpPr>
          <p:spPr>
            <a:xfrm>
              <a:off x="579889" y="2415276"/>
              <a:ext cx="410096" cy="340246"/>
            </a:xfrm>
            <a:custGeom>
              <a:avLst/>
              <a:gdLst/>
              <a:ahLst/>
              <a:cxnLst/>
              <a:rect l="l" t="t" r="r" b="b"/>
              <a:pathLst>
                <a:path w="364" h="301" extrusionOk="0">
                  <a:moveTo>
                    <a:pt x="332" y="98"/>
                  </a:moveTo>
                  <a:lnTo>
                    <a:pt x="332" y="98"/>
                  </a:lnTo>
                  <a:lnTo>
                    <a:pt x="323" y="100"/>
                  </a:lnTo>
                  <a:lnTo>
                    <a:pt x="317" y="105"/>
                  </a:lnTo>
                  <a:lnTo>
                    <a:pt x="312" y="110"/>
                  </a:lnTo>
                  <a:lnTo>
                    <a:pt x="310" y="120"/>
                  </a:lnTo>
                  <a:lnTo>
                    <a:pt x="310" y="120"/>
                  </a:lnTo>
                  <a:lnTo>
                    <a:pt x="312" y="127"/>
                  </a:lnTo>
                  <a:lnTo>
                    <a:pt x="317" y="134"/>
                  </a:lnTo>
                  <a:lnTo>
                    <a:pt x="323" y="138"/>
                  </a:lnTo>
                  <a:lnTo>
                    <a:pt x="332" y="139"/>
                  </a:lnTo>
                  <a:lnTo>
                    <a:pt x="332" y="139"/>
                  </a:lnTo>
                  <a:lnTo>
                    <a:pt x="339" y="138"/>
                  </a:lnTo>
                  <a:lnTo>
                    <a:pt x="346" y="134"/>
                  </a:lnTo>
                  <a:lnTo>
                    <a:pt x="350" y="127"/>
                  </a:lnTo>
                  <a:lnTo>
                    <a:pt x="352" y="120"/>
                  </a:lnTo>
                  <a:lnTo>
                    <a:pt x="352" y="120"/>
                  </a:lnTo>
                  <a:lnTo>
                    <a:pt x="350" y="110"/>
                  </a:lnTo>
                  <a:lnTo>
                    <a:pt x="346" y="105"/>
                  </a:lnTo>
                  <a:lnTo>
                    <a:pt x="339" y="100"/>
                  </a:lnTo>
                  <a:lnTo>
                    <a:pt x="332" y="98"/>
                  </a:lnTo>
                  <a:lnTo>
                    <a:pt x="332" y="98"/>
                  </a:lnTo>
                  <a:close/>
                  <a:moveTo>
                    <a:pt x="35" y="98"/>
                  </a:moveTo>
                  <a:lnTo>
                    <a:pt x="35" y="98"/>
                  </a:lnTo>
                  <a:lnTo>
                    <a:pt x="25" y="100"/>
                  </a:lnTo>
                  <a:lnTo>
                    <a:pt x="20" y="105"/>
                  </a:lnTo>
                  <a:lnTo>
                    <a:pt x="15" y="110"/>
                  </a:lnTo>
                  <a:lnTo>
                    <a:pt x="13" y="120"/>
                  </a:lnTo>
                  <a:lnTo>
                    <a:pt x="13" y="120"/>
                  </a:lnTo>
                  <a:lnTo>
                    <a:pt x="15" y="127"/>
                  </a:lnTo>
                  <a:lnTo>
                    <a:pt x="20" y="134"/>
                  </a:lnTo>
                  <a:lnTo>
                    <a:pt x="25" y="138"/>
                  </a:lnTo>
                  <a:lnTo>
                    <a:pt x="35" y="139"/>
                  </a:lnTo>
                  <a:lnTo>
                    <a:pt x="35" y="139"/>
                  </a:lnTo>
                  <a:lnTo>
                    <a:pt x="42" y="138"/>
                  </a:lnTo>
                  <a:lnTo>
                    <a:pt x="49" y="134"/>
                  </a:lnTo>
                  <a:lnTo>
                    <a:pt x="53" y="127"/>
                  </a:lnTo>
                  <a:lnTo>
                    <a:pt x="54" y="120"/>
                  </a:lnTo>
                  <a:lnTo>
                    <a:pt x="54" y="120"/>
                  </a:lnTo>
                  <a:lnTo>
                    <a:pt x="53" y="110"/>
                  </a:lnTo>
                  <a:lnTo>
                    <a:pt x="49" y="105"/>
                  </a:lnTo>
                  <a:lnTo>
                    <a:pt x="42" y="100"/>
                  </a:lnTo>
                  <a:lnTo>
                    <a:pt x="35" y="98"/>
                  </a:lnTo>
                  <a:lnTo>
                    <a:pt x="35" y="98"/>
                  </a:lnTo>
                  <a:close/>
                  <a:moveTo>
                    <a:pt x="270" y="60"/>
                  </a:moveTo>
                  <a:lnTo>
                    <a:pt x="270" y="60"/>
                  </a:lnTo>
                  <a:lnTo>
                    <a:pt x="263" y="62"/>
                  </a:lnTo>
                  <a:lnTo>
                    <a:pt x="258" y="63"/>
                  </a:lnTo>
                  <a:lnTo>
                    <a:pt x="252" y="65"/>
                  </a:lnTo>
                  <a:lnTo>
                    <a:pt x="248" y="69"/>
                  </a:lnTo>
                  <a:lnTo>
                    <a:pt x="245" y="74"/>
                  </a:lnTo>
                  <a:lnTo>
                    <a:pt x="241" y="80"/>
                  </a:lnTo>
                  <a:lnTo>
                    <a:pt x="239" y="85"/>
                  </a:lnTo>
                  <a:lnTo>
                    <a:pt x="239" y="91"/>
                  </a:lnTo>
                  <a:lnTo>
                    <a:pt x="239" y="91"/>
                  </a:lnTo>
                  <a:lnTo>
                    <a:pt x="239" y="98"/>
                  </a:lnTo>
                  <a:lnTo>
                    <a:pt x="241" y="103"/>
                  </a:lnTo>
                  <a:lnTo>
                    <a:pt x="245" y="109"/>
                  </a:lnTo>
                  <a:lnTo>
                    <a:pt x="248" y="112"/>
                  </a:lnTo>
                  <a:lnTo>
                    <a:pt x="252" y="116"/>
                  </a:lnTo>
                  <a:lnTo>
                    <a:pt x="258" y="120"/>
                  </a:lnTo>
                  <a:lnTo>
                    <a:pt x="263" y="121"/>
                  </a:lnTo>
                  <a:lnTo>
                    <a:pt x="270" y="121"/>
                  </a:lnTo>
                  <a:lnTo>
                    <a:pt x="270" y="121"/>
                  </a:lnTo>
                  <a:lnTo>
                    <a:pt x="276" y="121"/>
                  </a:lnTo>
                  <a:lnTo>
                    <a:pt x="281" y="120"/>
                  </a:lnTo>
                  <a:lnTo>
                    <a:pt x="287" y="116"/>
                  </a:lnTo>
                  <a:lnTo>
                    <a:pt x="292" y="112"/>
                  </a:lnTo>
                  <a:lnTo>
                    <a:pt x="296" y="109"/>
                  </a:lnTo>
                  <a:lnTo>
                    <a:pt x="297" y="103"/>
                  </a:lnTo>
                  <a:lnTo>
                    <a:pt x="299" y="98"/>
                  </a:lnTo>
                  <a:lnTo>
                    <a:pt x="301" y="91"/>
                  </a:lnTo>
                  <a:lnTo>
                    <a:pt x="301" y="91"/>
                  </a:lnTo>
                  <a:lnTo>
                    <a:pt x="299" y="85"/>
                  </a:lnTo>
                  <a:lnTo>
                    <a:pt x="297" y="80"/>
                  </a:lnTo>
                  <a:lnTo>
                    <a:pt x="296" y="74"/>
                  </a:lnTo>
                  <a:lnTo>
                    <a:pt x="292" y="69"/>
                  </a:lnTo>
                  <a:lnTo>
                    <a:pt x="287" y="65"/>
                  </a:lnTo>
                  <a:lnTo>
                    <a:pt x="281" y="63"/>
                  </a:lnTo>
                  <a:lnTo>
                    <a:pt x="276" y="62"/>
                  </a:lnTo>
                  <a:lnTo>
                    <a:pt x="270" y="60"/>
                  </a:lnTo>
                  <a:lnTo>
                    <a:pt x="270" y="60"/>
                  </a:lnTo>
                  <a:close/>
                  <a:moveTo>
                    <a:pt x="364" y="248"/>
                  </a:moveTo>
                  <a:lnTo>
                    <a:pt x="330" y="248"/>
                  </a:lnTo>
                  <a:lnTo>
                    <a:pt x="330" y="183"/>
                  </a:lnTo>
                  <a:lnTo>
                    <a:pt x="330" y="183"/>
                  </a:lnTo>
                  <a:lnTo>
                    <a:pt x="330" y="176"/>
                  </a:lnTo>
                  <a:lnTo>
                    <a:pt x="328" y="167"/>
                  </a:lnTo>
                  <a:lnTo>
                    <a:pt x="321" y="152"/>
                  </a:lnTo>
                  <a:lnTo>
                    <a:pt x="321" y="152"/>
                  </a:lnTo>
                  <a:lnTo>
                    <a:pt x="332" y="150"/>
                  </a:lnTo>
                  <a:lnTo>
                    <a:pt x="332" y="150"/>
                  </a:lnTo>
                  <a:lnTo>
                    <a:pt x="337" y="152"/>
                  </a:lnTo>
                  <a:lnTo>
                    <a:pt x="345" y="154"/>
                  </a:lnTo>
                  <a:lnTo>
                    <a:pt x="350" y="158"/>
                  </a:lnTo>
                  <a:lnTo>
                    <a:pt x="355" y="161"/>
                  </a:lnTo>
                  <a:lnTo>
                    <a:pt x="359" y="167"/>
                  </a:lnTo>
                  <a:lnTo>
                    <a:pt x="363" y="172"/>
                  </a:lnTo>
                  <a:lnTo>
                    <a:pt x="364" y="178"/>
                  </a:lnTo>
                  <a:lnTo>
                    <a:pt x="364" y="185"/>
                  </a:lnTo>
                  <a:lnTo>
                    <a:pt x="364" y="248"/>
                  </a:lnTo>
                  <a:close/>
                  <a:moveTo>
                    <a:pt x="96" y="60"/>
                  </a:moveTo>
                  <a:lnTo>
                    <a:pt x="96" y="60"/>
                  </a:lnTo>
                  <a:lnTo>
                    <a:pt x="89" y="62"/>
                  </a:lnTo>
                  <a:lnTo>
                    <a:pt x="83" y="63"/>
                  </a:lnTo>
                  <a:lnTo>
                    <a:pt x="78" y="65"/>
                  </a:lnTo>
                  <a:lnTo>
                    <a:pt x="74" y="69"/>
                  </a:lnTo>
                  <a:lnTo>
                    <a:pt x="71" y="74"/>
                  </a:lnTo>
                  <a:lnTo>
                    <a:pt x="67" y="80"/>
                  </a:lnTo>
                  <a:lnTo>
                    <a:pt x="65" y="85"/>
                  </a:lnTo>
                  <a:lnTo>
                    <a:pt x="65" y="91"/>
                  </a:lnTo>
                  <a:lnTo>
                    <a:pt x="65" y="91"/>
                  </a:lnTo>
                  <a:lnTo>
                    <a:pt x="65" y="98"/>
                  </a:lnTo>
                  <a:lnTo>
                    <a:pt x="67" y="103"/>
                  </a:lnTo>
                  <a:lnTo>
                    <a:pt x="71" y="109"/>
                  </a:lnTo>
                  <a:lnTo>
                    <a:pt x="74" y="112"/>
                  </a:lnTo>
                  <a:lnTo>
                    <a:pt x="78" y="116"/>
                  </a:lnTo>
                  <a:lnTo>
                    <a:pt x="83" y="120"/>
                  </a:lnTo>
                  <a:lnTo>
                    <a:pt x="89" y="121"/>
                  </a:lnTo>
                  <a:lnTo>
                    <a:pt x="96" y="121"/>
                  </a:lnTo>
                  <a:lnTo>
                    <a:pt x="96" y="121"/>
                  </a:lnTo>
                  <a:lnTo>
                    <a:pt x="102" y="121"/>
                  </a:lnTo>
                  <a:lnTo>
                    <a:pt x="107" y="120"/>
                  </a:lnTo>
                  <a:lnTo>
                    <a:pt x="112" y="116"/>
                  </a:lnTo>
                  <a:lnTo>
                    <a:pt x="118" y="112"/>
                  </a:lnTo>
                  <a:lnTo>
                    <a:pt x="122" y="109"/>
                  </a:lnTo>
                  <a:lnTo>
                    <a:pt x="123" y="103"/>
                  </a:lnTo>
                  <a:lnTo>
                    <a:pt x="125" y="98"/>
                  </a:lnTo>
                  <a:lnTo>
                    <a:pt x="127" y="91"/>
                  </a:lnTo>
                  <a:lnTo>
                    <a:pt x="127" y="91"/>
                  </a:lnTo>
                  <a:lnTo>
                    <a:pt x="125" y="85"/>
                  </a:lnTo>
                  <a:lnTo>
                    <a:pt x="123" y="80"/>
                  </a:lnTo>
                  <a:lnTo>
                    <a:pt x="122" y="74"/>
                  </a:lnTo>
                  <a:lnTo>
                    <a:pt x="118" y="69"/>
                  </a:lnTo>
                  <a:lnTo>
                    <a:pt x="112" y="65"/>
                  </a:lnTo>
                  <a:lnTo>
                    <a:pt x="107" y="63"/>
                  </a:lnTo>
                  <a:lnTo>
                    <a:pt x="102" y="62"/>
                  </a:lnTo>
                  <a:lnTo>
                    <a:pt x="96" y="60"/>
                  </a:lnTo>
                  <a:lnTo>
                    <a:pt x="96" y="60"/>
                  </a:lnTo>
                  <a:close/>
                  <a:moveTo>
                    <a:pt x="35" y="150"/>
                  </a:moveTo>
                  <a:lnTo>
                    <a:pt x="35" y="150"/>
                  </a:lnTo>
                  <a:lnTo>
                    <a:pt x="44" y="152"/>
                  </a:lnTo>
                  <a:lnTo>
                    <a:pt x="44" y="152"/>
                  </a:lnTo>
                  <a:lnTo>
                    <a:pt x="38" y="167"/>
                  </a:lnTo>
                  <a:lnTo>
                    <a:pt x="36" y="176"/>
                  </a:lnTo>
                  <a:lnTo>
                    <a:pt x="35" y="183"/>
                  </a:lnTo>
                  <a:lnTo>
                    <a:pt x="35" y="248"/>
                  </a:lnTo>
                  <a:lnTo>
                    <a:pt x="0" y="248"/>
                  </a:lnTo>
                  <a:lnTo>
                    <a:pt x="0" y="185"/>
                  </a:lnTo>
                  <a:lnTo>
                    <a:pt x="0" y="185"/>
                  </a:lnTo>
                  <a:lnTo>
                    <a:pt x="0" y="178"/>
                  </a:lnTo>
                  <a:lnTo>
                    <a:pt x="2" y="172"/>
                  </a:lnTo>
                  <a:lnTo>
                    <a:pt x="6" y="167"/>
                  </a:lnTo>
                  <a:lnTo>
                    <a:pt x="9" y="161"/>
                  </a:lnTo>
                  <a:lnTo>
                    <a:pt x="15" y="158"/>
                  </a:lnTo>
                  <a:lnTo>
                    <a:pt x="20" y="154"/>
                  </a:lnTo>
                  <a:lnTo>
                    <a:pt x="27" y="152"/>
                  </a:lnTo>
                  <a:lnTo>
                    <a:pt x="35" y="150"/>
                  </a:lnTo>
                  <a:lnTo>
                    <a:pt x="35" y="150"/>
                  </a:lnTo>
                  <a:close/>
                  <a:moveTo>
                    <a:pt x="183" y="0"/>
                  </a:moveTo>
                  <a:lnTo>
                    <a:pt x="183" y="0"/>
                  </a:lnTo>
                  <a:lnTo>
                    <a:pt x="174" y="0"/>
                  </a:lnTo>
                  <a:lnTo>
                    <a:pt x="165" y="4"/>
                  </a:lnTo>
                  <a:lnTo>
                    <a:pt x="158" y="7"/>
                  </a:lnTo>
                  <a:lnTo>
                    <a:pt x="151" y="13"/>
                  </a:lnTo>
                  <a:lnTo>
                    <a:pt x="145" y="20"/>
                  </a:lnTo>
                  <a:lnTo>
                    <a:pt x="141" y="27"/>
                  </a:lnTo>
                  <a:lnTo>
                    <a:pt x="138" y="36"/>
                  </a:lnTo>
                  <a:lnTo>
                    <a:pt x="138" y="45"/>
                  </a:lnTo>
                  <a:lnTo>
                    <a:pt x="138" y="45"/>
                  </a:lnTo>
                  <a:lnTo>
                    <a:pt x="138" y="54"/>
                  </a:lnTo>
                  <a:lnTo>
                    <a:pt x="141" y="62"/>
                  </a:lnTo>
                  <a:lnTo>
                    <a:pt x="145" y="71"/>
                  </a:lnTo>
                  <a:lnTo>
                    <a:pt x="151" y="76"/>
                  </a:lnTo>
                  <a:lnTo>
                    <a:pt x="158" y="81"/>
                  </a:lnTo>
                  <a:lnTo>
                    <a:pt x="165" y="87"/>
                  </a:lnTo>
                  <a:lnTo>
                    <a:pt x="174" y="89"/>
                  </a:lnTo>
                  <a:lnTo>
                    <a:pt x="183" y="91"/>
                  </a:lnTo>
                  <a:lnTo>
                    <a:pt x="183" y="91"/>
                  </a:lnTo>
                  <a:lnTo>
                    <a:pt x="192" y="89"/>
                  </a:lnTo>
                  <a:lnTo>
                    <a:pt x="200" y="87"/>
                  </a:lnTo>
                  <a:lnTo>
                    <a:pt x="209" y="81"/>
                  </a:lnTo>
                  <a:lnTo>
                    <a:pt x="214" y="76"/>
                  </a:lnTo>
                  <a:lnTo>
                    <a:pt x="219" y="71"/>
                  </a:lnTo>
                  <a:lnTo>
                    <a:pt x="225" y="62"/>
                  </a:lnTo>
                  <a:lnTo>
                    <a:pt x="227" y="54"/>
                  </a:lnTo>
                  <a:lnTo>
                    <a:pt x="229" y="45"/>
                  </a:lnTo>
                  <a:lnTo>
                    <a:pt x="229" y="45"/>
                  </a:lnTo>
                  <a:lnTo>
                    <a:pt x="227" y="36"/>
                  </a:lnTo>
                  <a:lnTo>
                    <a:pt x="225" y="27"/>
                  </a:lnTo>
                  <a:lnTo>
                    <a:pt x="219" y="20"/>
                  </a:lnTo>
                  <a:lnTo>
                    <a:pt x="214" y="13"/>
                  </a:lnTo>
                  <a:lnTo>
                    <a:pt x="209" y="7"/>
                  </a:lnTo>
                  <a:lnTo>
                    <a:pt x="200" y="4"/>
                  </a:lnTo>
                  <a:lnTo>
                    <a:pt x="192" y="0"/>
                  </a:lnTo>
                  <a:lnTo>
                    <a:pt x="183" y="0"/>
                  </a:lnTo>
                  <a:lnTo>
                    <a:pt x="183" y="0"/>
                  </a:lnTo>
                  <a:close/>
                  <a:moveTo>
                    <a:pt x="319" y="272"/>
                  </a:moveTo>
                  <a:lnTo>
                    <a:pt x="265" y="272"/>
                  </a:lnTo>
                  <a:lnTo>
                    <a:pt x="265" y="174"/>
                  </a:lnTo>
                  <a:lnTo>
                    <a:pt x="265" y="174"/>
                  </a:lnTo>
                  <a:lnTo>
                    <a:pt x="265" y="163"/>
                  </a:lnTo>
                  <a:lnTo>
                    <a:pt x="263" y="154"/>
                  </a:lnTo>
                  <a:lnTo>
                    <a:pt x="259" y="145"/>
                  </a:lnTo>
                  <a:lnTo>
                    <a:pt x="256" y="136"/>
                  </a:lnTo>
                  <a:lnTo>
                    <a:pt x="256" y="136"/>
                  </a:lnTo>
                  <a:lnTo>
                    <a:pt x="263" y="134"/>
                  </a:lnTo>
                  <a:lnTo>
                    <a:pt x="270" y="134"/>
                  </a:lnTo>
                  <a:lnTo>
                    <a:pt x="270" y="134"/>
                  </a:lnTo>
                  <a:lnTo>
                    <a:pt x="279" y="136"/>
                  </a:lnTo>
                  <a:lnTo>
                    <a:pt x="288" y="138"/>
                  </a:lnTo>
                  <a:lnTo>
                    <a:pt x="297" y="143"/>
                  </a:lnTo>
                  <a:lnTo>
                    <a:pt x="305" y="149"/>
                  </a:lnTo>
                  <a:lnTo>
                    <a:pt x="310" y="156"/>
                  </a:lnTo>
                  <a:lnTo>
                    <a:pt x="316" y="165"/>
                  </a:lnTo>
                  <a:lnTo>
                    <a:pt x="317" y="174"/>
                  </a:lnTo>
                  <a:lnTo>
                    <a:pt x="319" y="183"/>
                  </a:lnTo>
                  <a:lnTo>
                    <a:pt x="319" y="272"/>
                  </a:lnTo>
                  <a:close/>
                  <a:moveTo>
                    <a:pt x="100" y="174"/>
                  </a:moveTo>
                  <a:lnTo>
                    <a:pt x="100" y="272"/>
                  </a:lnTo>
                  <a:lnTo>
                    <a:pt x="45" y="272"/>
                  </a:lnTo>
                  <a:lnTo>
                    <a:pt x="45" y="183"/>
                  </a:lnTo>
                  <a:lnTo>
                    <a:pt x="45" y="183"/>
                  </a:lnTo>
                  <a:lnTo>
                    <a:pt x="47" y="174"/>
                  </a:lnTo>
                  <a:lnTo>
                    <a:pt x="51" y="165"/>
                  </a:lnTo>
                  <a:lnTo>
                    <a:pt x="54" y="156"/>
                  </a:lnTo>
                  <a:lnTo>
                    <a:pt x="60" y="149"/>
                  </a:lnTo>
                  <a:lnTo>
                    <a:pt x="67" y="143"/>
                  </a:lnTo>
                  <a:lnTo>
                    <a:pt x="76" y="138"/>
                  </a:lnTo>
                  <a:lnTo>
                    <a:pt x="85" y="136"/>
                  </a:lnTo>
                  <a:lnTo>
                    <a:pt x="96" y="134"/>
                  </a:lnTo>
                  <a:lnTo>
                    <a:pt x="96" y="134"/>
                  </a:lnTo>
                  <a:lnTo>
                    <a:pt x="103" y="134"/>
                  </a:lnTo>
                  <a:lnTo>
                    <a:pt x="109" y="136"/>
                  </a:lnTo>
                  <a:lnTo>
                    <a:pt x="109" y="136"/>
                  </a:lnTo>
                  <a:lnTo>
                    <a:pt x="105" y="145"/>
                  </a:lnTo>
                  <a:lnTo>
                    <a:pt x="102" y="154"/>
                  </a:lnTo>
                  <a:lnTo>
                    <a:pt x="100" y="163"/>
                  </a:lnTo>
                  <a:lnTo>
                    <a:pt x="100" y="174"/>
                  </a:lnTo>
                  <a:lnTo>
                    <a:pt x="100" y="174"/>
                  </a:lnTo>
                  <a:close/>
                  <a:moveTo>
                    <a:pt x="111" y="301"/>
                  </a:moveTo>
                  <a:lnTo>
                    <a:pt x="254" y="301"/>
                  </a:lnTo>
                  <a:lnTo>
                    <a:pt x="254" y="174"/>
                  </a:lnTo>
                  <a:lnTo>
                    <a:pt x="254" y="174"/>
                  </a:lnTo>
                  <a:lnTo>
                    <a:pt x="252" y="159"/>
                  </a:lnTo>
                  <a:lnTo>
                    <a:pt x="248" y="145"/>
                  </a:lnTo>
                  <a:lnTo>
                    <a:pt x="241" y="134"/>
                  </a:lnTo>
                  <a:lnTo>
                    <a:pt x="232" y="123"/>
                  </a:lnTo>
                  <a:lnTo>
                    <a:pt x="223" y="114"/>
                  </a:lnTo>
                  <a:lnTo>
                    <a:pt x="210" y="109"/>
                  </a:lnTo>
                  <a:lnTo>
                    <a:pt x="198" y="103"/>
                  </a:lnTo>
                  <a:lnTo>
                    <a:pt x="183" y="101"/>
                  </a:lnTo>
                  <a:lnTo>
                    <a:pt x="183" y="101"/>
                  </a:lnTo>
                  <a:lnTo>
                    <a:pt x="169" y="103"/>
                  </a:lnTo>
                  <a:lnTo>
                    <a:pt x="154" y="109"/>
                  </a:lnTo>
                  <a:lnTo>
                    <a:pt x="143" y="114"/>
                  </a:lnTo>
                  <a:lnTo>
                    <a:pt x="132" y="123"/>
                  </a:lnTo>
                  <a:lnTo>
                    <a:pt x="123" y="134"/>
                  </a:lnTo>
                  <a:lnTo>
                    <a:pt x="116" y="145"/>
                  </a:lnTo>
                  <a:lnTo>
                    <a:pt x="112" y="159"/>
                  </a:lnTo>
                  <a:lnTo>
                    <a:pt x="111" y="174"/>
                  </a:lnTo>
                  <a:lnTo>
                    <a:pt x="111" y="301"/>
                  </a:lnTo>
                  <a:close/>
                </a:path>
              </a:pathLst>
            </a:custGeom>
            <a:solidFill>
              <a:srgbClr val="2F8FD1"/>
            </a:solidFill>
            <a:ln w="9525" cap="flat" cmpd="sng">
              <a:solidFill>
                <a:srgbClr val="2F8FD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82" name="Google Shape;182;p26"/>
          <p:cNvGrpSpPr/>
          <p:nvPr/>
        </p:nvGrpSpPr>
        <p:grpSpPr>
          <a:xfrm>
            <a:off x="4821726" y="4868498"/>
            <a:ext cx="2437667" cy="996751"/>
            <a:chOff x="-396552" y="3720924"/>
            <a:chExt cx="2437667" cy="996751"/>
          </a:xfrm>
        </p:grpSpPr>
        <p:grpSp>
          <p:nvGrpSpPr>
            <p:cNvPr id="183" name="Google Shape;183;p26"/>
            <p:cNvGrpSpPr/>
            <p:nvPr/>
          </p:nvGrpSpPr>
          <p:grpSpPr>
            <a:xfrm>
              <a:off x="-396552" y="3720924"/>
              <a:ext cx="2437667" cy="996751"/>
              <a:chOff x="1240169" y="1651346"/>
              <a:chExt cx="2437667" cy="996751"/>
            </a:xfrm>
          </p:grpSpPr>
          <p:sp>
            <p:nvSpPr>
              <p:cNvPr id="184" name="Google Shape;184;p26"/>
              <p:cNvSpPr/>
              <p:nvPr/>
            </p:nvSpPr>
            <p:spPr>
              <a:xfrm>
                <a:off x="2175539" y="1651346"/>
                <a:ext cx="566928" cy="567633"/>
              </a:xfrm>
              <a:prstGeom prst="ellipse">
                <a:avLst/>
              </a:prstGeom>
              <a:noFill/>
              <a:ln w="1905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85" name="Google Shape;185;p26"/>
              <p:cNvSpPr txBox="1"/>
              <p:nvPr/>
            </p:nvSpPr>
            <p:spPr>
              <a:xfrm>
                <a:off x="1240169" y="2217210"/>
                <a:ext cx="2437667" cy="4308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100" b="0" i="0" u="none" strike="noStrike" cap="none">
                    <a:solidFill>
                      <a:srgbClr val="2F8FD1"/>
                    </a:solidFill>
                    <a:latin typeface="Arial"/>
                    <a:ea typeface="Arial"/>
                    <a:cs typeface="Arial"/>
                    <a:sym typeface="Arial"/>
                  </a:rPr>
                  <a:t>Contract of employment</a:t>
                </a:r>
                <a:endParaRPr/>
              </a:p>
              <a:p>
                <a:pPr marL="0" marR="0" lvl="0" indent="0" algn="ctr" rtl="0">
                  <a:lnSpc>
                    <a:spcPct val="100000"/>
                  </a:lnSpc>
                  <a:spcBef>
                    <a:spcPts val="0"/>
                  </a:spcBef>
                  <a:spcAft>
                    <a:spcPts val="0"/>
                  </a:spcAft>
                  <a:buNone/>
                </a:pPr>
                <a:r>
                  <a:rPr lang="en-GB" sz="1100" b="0" i="0" u="none" strike="noStrike" cap="none">
                    <a:solidFill>
                      <a:srgbClr val="2F8FD1"/>
                    </a:solidFill>
                    <a:latin typeface="Arial"/>
                    <a:ea typeface="Arial"/>
                    <a:cs typeface="Arial"/>
                    <a:sym typeface="Arial"/>
                  </a:rPr>
                  <a:t>including holiday pay</a:t>
                </a:r>
                <a:endParaRPr/>
              </a:p>
            </p:txBody>
          </p:sp>
        </p:grpSp>
        <p:grpSp>
          <p:nvGrpSpPr>
            <p:cNvPr id="186" name="Google Shape;186;p26"/>
            <p:cNvGrpSpPr/>
            <p:nvPr/>
          </p:nvGrpSpPr>
          <p:grpSpPr>
            <a:xfrm>
              <a:off x="625120" y="3852887"/>
              <a:ext cx="394322" cy="301938"/>
              <a:chOff x="5552261" y="1554043"/>
              <a:chExt cx="363359" cy="278229"/>
            </a:xfrm>
          </p:grpSpPr>
          <p:sp>
            <p:nvSpPr>
              <p:cNvPr id="187" name="Google Shape;187;p26"/>
              <p:cNvSpPr/>
              <p:nvPr/>
            </p:nvSpPr>
            <p:spPr>
              <a:xfrm>
                <a:off x="5552261" y="1715997"/>
                <a:ext cx="363359" cy="116275"/>
              </a:xfrm>
              <a:custGeom>
                <a:avLst/>
                <a:gdLst/>
                <a:ahLst/>
                <a:cxnLst/>
                <a:rect l="l" t="t" r="r" b="b"/>
                <a:pathLst>
                  <a:path w="350" h="112" extrusionOk="0">
                    <a:moveTo>
                      <a:pt x="211" y="31"/>
                    </a:moveTo>
                    <a:lnTo>
                      <a:pt x="140" y="31"/>
                    </a:lnTo>
                    <a:lnTo>
                      <a:pt x="140" y="0"/>
                    </a:lnTo>
                    <a:lnTo>
                      <a:pt x="0" y="0"/>
                    </a:lnTo>
                    <a:lnTo>
                      <a:pt x="0" y="96"/>
                    </a:lnTo>
                    <a:lnTo>
                      <a:pt x="0" y="96"/>
                    </a:lnTo>
                    <a:lnTo>
                      <a:pt x="2" y="102"/>
                    </a:lnTo>
                    <a:lnTo>
                      <a:pt x="4" y="107"/>
                    </a:lnTo>
                    <a:lnTo>
                      <a:pt x="9" y="111"/>
                    </a:lnTo>
                    <a:lnTo>
                      <a:pt x="17" y="112"/>
                    </a:lnTo>
                    <a:lnTo>
                      <a:pt x="334" y="112"/>
                    </a:lnTo>
                    <a:lnTo>
                      <a:pt x="334" y="112"/>
                    </a:lnTo>
                    <a:lnTo>
                      <a:pt x="341" y="111"/>
                    </a:lnTo>
                    <a:lnTo>
                      <a:pt x="347" y="107"/>
                    </a:lnTo>
                    <a:lnTo>
                      <a:pt x="350" y="102"/>
                    </a:lnTo>
                    <a:lnTo>
                      <a:pt x="350" y="96"/>
                    </a:lnTo>
                    <a:lnTo>
                      <a:pt x="350" y="0"/>
                    </a:lnTo>
                    <a:lnTo>
                      <a:pt x="211" y="0"/>
                    </a:lnTo>
                    <a:lnTo>
                      <a:pt x="211" y="31"/>
                    </a:lnTo>
                    <a:close/>
                  </a:path>
                </a:pathLst>
              </a:custGeom>
              <a:solidFill>
                <a:srgbClr val="2F8FD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8" name="Google Shape;188;p26"/>
              <p:cNvSpPr/>
              <p:nvPr/>
            </p:nvSpPr>
            <p:spPr>
              <a:xfrm>
                <a:off x="5552261" y="1554043"/>
                <a:ext cx="363359" cy="137038"/>
              </a:xfrm>
              <a:custGeom>
                <a:avLst/>
                <a:gdLst/>
                <a:ahLst/>
                <a:cxnLst/>
                <a:rect l="l" t="t" r="r" b="b"/>
                <a:pathLst>
                  <a:path w="350" h="130" extrusionOk="0">
                    <a:moveTo>
                      <a:pt x="334" y="42"/>
                    </a:moveTo>
                    <a:lnTo>
                      <a:pt x="225" y="42"/>
                    </a:lnTo>
                    <a:lnTo>
                      <a:pt x="225" y="42"/>
                    </a:lnTo>
                    <a:lnTo>
                      <a:pt x="225" y="5"/>
                    </a:lnTo>
                    <a:lnTo>
                      <a:pt x="225" y="5"/>
                    </a:lnTo>
                    <a:lnTo>
                      <a:pt x="225" y="2"/>
                    </a:lnTo>
                    <a:lnTo>
                      <a:pt x="223" y="0"/>
                    </a:lnTo>
                    <a:lnTo>
                      <a:pt x="222" y="0"/>
                    </a:lnTo>
                    <a:lnTo>
                      <a:pt x="120" y="0"/>
                    </a:lnTo>
                    <a:lnTo>
                      <a:pt x="120" y="0"/>
                    </a:lnTo>
                    <a:lnTo>
                      <a:pt x="118" y="2"/>
                    </a:lnTo>
                    <a:lnTo>
                      <a:pt x="116" y="4"/>
                    </a:lnTo>
                    <a:lnTo>
                      <a:pt x="115" y="5"/>
                    </a:lnTo>
                    <a:lnTo>
                      <a:pt x="115" y="5"/>
                    </a:lnTo>
                    <a:lnTo>
                      <a:pt x="115" y="42"/>
                    </a:lnTo>
                    <a:lnTo>
                      <a:pt x="17" y="42"/>
                    </a:lnTo>
                    <a:lnTo>
                      <a:pt x="17" y="42"/>
                    </a:lnTo>
                    <a:lnTo>
                      <a:pt x="9" y="42"/>
                    </a:lnTo>
                    <a:lnTo>
                      <a:pt x="4" y="45"/>
                    </a:lnTo>
                    <a:lnTo>
                      <a:pt x="2" y="51"/>
                    </a:lnTo>
                    <a:lnTo>
                      <a:pt x="0" y="58"/>
                    </a:lnTo>
                    <a:lnTo>
                      <a:pt x="0" y="130"/>
                    </a:lnTo>
                    <a:lnTo>
                      <a:pt x="350" y="130"/>
                    </a:lnTo>
                    <a:lnTo>
                      <a:pt x="350" y="58"/>
                    </a:lnTo>
                    <a:lnTo>
                      <a:pt x="350" y="58"/>
                    </a:lnTo>
                    <a:lnTo>
                      <a:pt x="350" y="51"/>
                    </a:lnTo>
                    <a:lnTo>
                      <a:pt x="347" y="45"/>
                    </a:lnTo>
                    <a:lnTo>
                      <a:pt x="341" y="42"/>
                    </a:lnTo>
                    <a:lnTo>
                      <a:pt x="334" y="42"/>
                    </a:lnTo>
                    <a:lnTo>
                      <a:pt x="334" y="42"/>
                    </a:lnTo>
                    <a:close/>
                    <a:moveTo>
                      <a:pt x="133" y="42"/>
                    </a:moveTo>
                    <a:lnTo>
                      <a:pt x="133" y="13"/>
                    </a:lnTo>
                    <a:lnTo>
                      <a:pt x="209" y="13"/>
                    </a:lnTo>
                    <a:lnTo>
                      <a:pt x="209" y="42"/>
                    </a:lnTo>
                    <a:lnTo>
                      <a:pt x="133" y="42"/>
                    </a:lnTo>
                    <a:close/>
                  </a:path>
                </a:pathLst>
              </a:custGeom>
              <a:solidFill>
                <a:srgbClr val="2F8FD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89" name="Google Shape;189;p26"/>
              <p:cNvSpPr/>
              <p:nvPr/>
            </p:nvSpPr>
            <p:spPr>
              <a:xfrm>
                <a:off x="5710062" y="1715997"/>
                <a:ext cx="45679" cy="18688"/>
              </a:xfrm>
              <a:prstGeom prst="rect">
                <a:avLst/>
              </a:prstGeom>
              <a:solidFill>
                <a:srgbClr val="F6510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grpSp>
        <p:nvGrpSpPr>
          <p:cNvPr id="190" name="Google Shape;190;p26"/>
          <p:cNvGrpSpPr/>
          <p:nvPr/>
        </p:nvGrpSpPr>
        <p:grpSpPr>
          <a:xfrm>
            <a:off x="3021364" y="4873892"/>
            <a:ext cx="2437667" cy="996751"/>
            <a:chOff x="7102510" y="3155703"/>
            <a:chExt cx="2437667" cy="996751"/>
          </a:xfrm>
        </p:grpSpPr>
        <p:grpSp>
          <p:nvGrpSpPr>
            <p:cNvPr id="191" name="Google Shape;191;p26"/>
            <p:cNvGrpSpPr/>
            <p:nvPr/>
          </p:nvGrpSpPr>
          <p:grpSpPr>
            <a:xfrm>
              <a:off x="7102510" y="3155703"/>
              <a:ext cx="2437667" cy="996751"/>
              <a:chOff x="1240169" y="1651346"/>
              <a:chExt cx="2437667" cy="996751"/>
            </a:xfrm>
          </p:grpSpPr>
          <p:sp>
            <p:nvSpPr>
              <p:cNvPr id="192" name="Google Shape;192;p26"/>
              <p:cNvSpPr/>
              <p:nvPr/>
            </p:nvSpPr>
            <p:spPr>
              <a:xfrm>
                <a:off x="2175539" y="1651346"/>
                <a:ext cx="566928" cy="567633"/>
              </a:xfrm>
              <a:prstGeom prst="ellipse">
                <a:avLst/>
              </a:prstGeom>
              <a:noFill/>
              <a:ln w="1905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3" name="Google Shape;193;p26"/>
              <p:cNvSpPr txBox="1"/>
              <p:nvPr/>
            </p:nvSpPr>
            <p:spPr>
              <a:xfrm>
                <a:off x="1240169" y="2217210"/>
                <a:ext cx="2437667" cy="4308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100" b="0" i="0" u="none" strike="noStrike" cap="none">
                    <a:solidFill>
                      <a:srgbClr val="2F8FD1"/>
                    </a:solidFill>
                    <a:latin typeface="Arial"/>
                    <a:ea typeface="Arial"/>
                    <a:cs typeface="Arial"/>
                    <a:sym typeface="Arial"/>
                  </a:rPr>
                  <a:t>Study towards a</a:t>
                </a:r>
                <a:endParaRPr/>
              </a:p>
              <a:p>
                <a:pPr marL="0" marR="0" lvl="0" indent="0" algn="ctr" rtl="0">
                  <a:lnSpc>
                    <a:spcPct val="100000"/>
                  </a:lnSpc>
                  <a:spcBef>
                    <a:spcPts val="0"/>
                  </a:spcBef>
                  <a:spcAft>
                    <a:spcPts val="0"/>
                  </a:spcAft>
                  <a:buNone/>
                </a:pPr>
                <a:r>
                  <a:rPr lang="en-GB" sz="1100" b="0" i="0" u="none" strike="noStrike" cap="none">
                    <a:solidFill>
                      <a:srgbClr val="2F8FD1"/>
                    </a:solidFill>
                    <a:latin typeface="Arial"/>
                    <a:ea typeface="Arial"/>
                    <a:cs typeface="Arial"/>
                    <a:sym typeface="Arial"/>
                  </a:rPr>
                  <a:t>job related qualification</a:t>
                </a:r>
                <a:endParaRPr/>
              </a:p>
            </p:txBody>
          </p:sp>
        </p:grpSp>
        <p:sp>
          <p:nvSpPr>
            <p:cNvPr id="194" name="Google Shape;194;p26"/>
            <p:cNvSpPr/>
            <p:nvPr/>
          </p:nvSpPr>
          <p:spPr>
            <a:xfrm>
              <a:off x="8136030" y="3230104"/>
              <a:ext cx="370626" cy="378908"/>
            </a:xfrm>
            <a:custGeom>
              <a:avLst/>
              <a:gdLst/>
              <a:ahLst/>
              <a:cxnLst/>
              <a:rect l="l" t="t" r="r" b="b"/>
              <a:pathLst>
                <a:path w="360" h="368" extrusionOk="0">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rgbClr val="2F8FD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195" name="Google Shape;195;p26"/>
          <p:cNvGrpSpPr/>
          <p:nvPr/>
        </p:nvGrpSpPr>
        <p:grpSpPr>
          <a:xfrm>
            <a:off x="1450486" y="4868498"/>
            <a:ext cx="2437667" cy="996751"/>
            <a:chOff x="7164288" y="1677153"/>
            <a:chExt cx="2437667" cy="996751"/>
          </a:xfrm>
        </p:grpSpPr>
        <p:grpSp>
          <p:nvGrpSpPr>
            <p:cNvPr id="196" name="Google Shape;196;p26"/>
            <p:cNvGrpSpPr/>
            <p:nvPr/>
          </p:nvGrpSpPr>
          <p:grpSpPr>
            <a:xfrm>
              <a:off x="7164288" y="1677153"/>
              <a:ext cx="2437667" cy="996751"/>
              <a:chOff x="1240169" y="1651346"/>
              <a:chExt cx="2437667" cy="996751"/>
            </a:xfrm>
          </p:grpSpPr>
          <p:sp>
            <p:nvSpPr>
              <p:cNvPr id="197" name="Google Shape;197;p26"/>
              <p:cNvSpPr/>
              <p:nvPr/>
            </p:nvSpPr>
            <p:spPr>
              <a:xfrm>
                <a:off x="2175539" y="1651346"/>
                <a:ext cx="566928" cy="567633"/>
              </a:xfrm>
              <a:prstGeom prst="ellipse">
                <a:avLst/>
              </a:prstGeom>
              <a:noFill/>
              <a:ln w="1905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198" name="Google Shape;198;p26"/>
              <p:cNvSpPr txBox="1"/>
              <p:nvPr/>
            </p:nvSpPr>
            <p:spPr>
              <a:xfrm>
                <a:off x="1240169" y="2217210"/>
                <a:ext cx="2437667" cy="4308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100" b="0" i="0" u="none" strike="noStrike" cap="none">
                    <a:solidFill>
                      <a:srgbClr val="2F8FD1"/>
                    </a:solidFill>
                    <a:latin typeface="Arial"/>
                    <a:ea typeface="Arial"/>
                    <a:cs typeface="Arial"/>
                    <a:sym typeface="Arial"/>
                  </a:rPr>
                  <a:t>Work for at least</a:t>
                </a:r>
                <a:endParaRPr/>
              </a:p>
              <a:p>
                <a:pPr marL="0" marR="0" lvl="0" indent="0" algn="ctr" rtl="0">
                  <a:lnSpc>
                    <a:spcPct val="100000"/>
                  </a:lnSpc>
                  <a:spcBef>
                    <a:spcPts val="0"/>
                  </a:spcBef>
                  <a:spcAft>
                    <a:spcPts val="0"/>
                  </a:spcAft>
                  <a:buNone/>
                </a:pPr>
                <a:r>
                  <a:rPr lang="en-GB" sz="1100" b="0" i="0" u="none" strike="noStrike" cap="none">
                    <a:solidFill>
                      <a:srgbClr val="2F8FD1"/>
                    </a:solidFill>
                    <a:latin typeface="Arial"/>
                    <a:ea typeface="Arial"/>
                    <a:cs typeface="Arial"/>
                    <a:sym typeface="Arial"/>
                  </a:rPr>
                  <a:t>30 hours per week</a:t>
                </a:r>
                <a:endParaRPr/>
              </a:p>
            </p:txBody>
          </p:sp>
        </p:grpSp>
        <p:grpSp>
          <p:nvGrpSpPr>
            <p:cNvPr id="199" name="Google Shape;199;p26"/>
            <p:cNvGrpSpPr/>
            <p:nvPr/>
          </p:nvGrpSpPr>
          <p:grpSpPr>
            <a:xfrm>
              <a:off x="8205112" y="1787467"/>
              <a:ext cx="356018" cy="347004"/>
              <a:chOff x="4080141" y="798258"/>
              <a:chExt cx="328062" cy="319755"/>
            </a:xfrm>
          </p:grpSpPr>
          <p:sp>
            <p:nvSpPr>
              <p:cNvPr id="200" name="Google Shape;200;p26"/>
              <p:cNvSpPr/>
              <p:nvPr/>
            </p:nvSpPr>
            <p:spPr>
              <a:xfrm>
                <a:off x="4080141" y="823174"/>
                <a:ext cx="294839" cy="294839"/>
              </a:xfrm>
              <a:custGeom>
                <a:avLst/>
                <a:gdLst/>
                <a:ahLst/>
                <a:cxnLst/>
                <a:rect l="l" t="t" r="r" b="b"/>
                <a:pathLst>
                  <a:path w="284" h="284" extrusionOk="0">
                    <a:moveTo>
                      <a:pt x="141" y="141"/>
                    </a:moveTo>
                    <a:lnTo>
                      <a:pt x="284" y="141"/>
                    </a:lnTo>
                    <a:lnTo>
                      <a:pt x="284" y="141"/>
                    </a:lnTo>
                    <a:lnTo>
                      <a:pt x="283" y="156"/>
                    </a:lnTo>
                    <a:lnTo>
                      <a:pt x="281" y="170"/>
                    </a:lnTo>
                    <a:lnTo>
                      <a:pt x="277" y="185"/>
                    </a:lnTo>
                    <a:lnTo>
                      <a:pt x="274" y="197"/>
                    </a:lnTo>
                    <a:lnTo>
                      <a:pt x="266" y="210"/>
                    </a:lnTo>
                    <a:lnTo>
                      <a:pt x="259" y="221"/>
                    </a:lnTo>
                    <a:lnTo>
                      <a:pt x="252" y="232"/>
                    </a:lnTo>
                    <a:lnTo>
                      <a:pt x="243" y="243"/>
                    </a:lnTo>
                    <a:lnTo>
                      <a:pt x="232" y="252"/>
                    </a:lnTo>
                    <a:lnTo>
                      <a:pt x="221" y="259"/>
                    </a:lnTo>
                    <a:lnTo>
                      <a:pt x="210" y="266"/>
                    </a:lnTo>
                    <a:lnTo>
                      <a:pt x="197" y="273"/>
                    </a:lnTo>
                    <a:lnTo>
                      <a:pt x="185" y="277"/>
                    </a:lnTo>
                    <a:lnTo>
                      <a:pt x="170" y="281"/>
                    </a:lnTo>
                    <a:lnTo>
                      <a:pt x="156" y="283"/>
                    </a:lnTo>
                    <a:lnTo>
                      <a:pt x="141" y="284"/>
                    </a:lnTo>
                    <a:lnTo>
                      <a:pt x="141" y="284"/>
                    </a:lnTo>
                    <a:lnTo>
                      <a:pt x="127" y="283"/>
                    </a:lnTo>
                    <a:lnTo>
                      <a:pt x="112" y="281"/>
                    </a:lnTo>
                    <a:lnTo>
                      <a:pt x="100" y="277"/>
                    </a:lnTo>
                    <a:lnTo>
                      <a:pt x="87" y="273"/>
                    </a:lnTo>
                    <a:lnTo>
                      <a:pt x="74" y="266"/>
                    </a:lnTo>
                    <a:lnTo>
                      <a:pt x="62" y="259"/>
                    </a:lnTo>
                    <a:lnTo>
                      <a:pt x="51" y="252"/>
                    </a:lnTo>
                    <a:lnTo>
                      <a:pt x="42" y="243"/>
                    </a:lnTo>
                    <a:lnTo>
                      <a:pt x="33" y="232"/>
                    </a:lnTo>
                    <a:lnTo>
                      <a:pt x="23" y="221"/>
                    </a:lnTo>
                    <a:lnTo>
                      <a:pt x="16" y="210"/>
                    </a:lnTo>
                    <a:lnTo>
                      <a:pt x="11" y="197"/>
                    </a:lnTo>
                    <a:lnTo>
                      <a:pt x="5" y="185"/>
                    </a:lnTo>
                    <a:lnTo>
                      <a:pt x="2" y="170"/>
                    </a:lnTo>
                    <a:lnTo>
                      <a:pt x="0" y="156"/>
                    </a:lnTo>
                    <a:lnTo>
                      <a:pt x="0" y="141"/>
                    </a:lnTo>
                    <a:lnTo>
                      <a:pt x="0" y="141"/>
                    </a:lnTo>
                    <a:lnTo>
                      <a:pt x="0" y="127"/>
                    </a:lnTo>
                    <a:lnTo>
                      <a:pt x="2" y="114"/>
                    </a:lnTo>
                    <a:lnTo>
                      <a:pt x="5" y="99"/>
                    </a:lnTo>
                    <a:lnTo>
                      <a:pt x="11" y="87"/>
                    </a:lnTo>
                    <a:lnTo>
                      <a:pt x="16" y="74"/>
                    </a:lnTo>
                    <a:lnTo>
                      <a:pt x="23" y="63"/>
                    </a:lnTo>
                    <a:lnTo>
                      <a:pt x="33" y="52"/>
                    </a:lnTo>
                    <a:lnTo>
                      <a:pt x="42" y="41"/>
                    </a:lnTo>
                    <a:lnTo>
                      <a:pt x="51" y="32"/>
                    </a:lnTo>
                    <a:lnTo>
                      <a:pt x="62" y="23"/>
                    </a:lnTo>
                    <a:lnTo>
                      <a:pt x="74" y="16"/>
                    </a:lnTo>
                    <a:lnTo>
                      <a:pt x="87" y="11"/>
                    </a:lnTo>
                    <a:lnTo>
                      <a:pt x="100" y="7"/>
                    </a:lnTo>
                    <a:lnTo>
                      <a:pt x="112" y="3"/>
                    </a:lnTo>
                    <a:lnTo>
                      <a:pt x="127" y="0"/>
                    </a:lnTo>
                    <a:lnTo>
                      <a:pt x="141" y="0"/>
                    </a:lnTo>
                    <a:lnTo>
                      <a:pt x="141" y="141"/>
                    </a:lnTo>
                    <a:close/>
                  </a:path>
                </a:pathLst>
              </a:custGeom>
              <a:solidFill>
                <a:srgbClr val="2F8FD1"/>
              </a:solidFill>
              <a:ln w="9525" cap="flat" cmpd="sng">
                <a:solidFill>
                  <a:srgbClr val="2F8FD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201" name="Google Shape;201;p26"/>
              <p:cNvSpPr/>
              <p:nvPr/>
            </p:nvSpPr>
            <p:spPr>
              <a:xfrm>
                <a:off x="4260783" y="798258"/>
                <a:ext cx="147420" cy="147420"/>
              </a:xfrm>
              <a:custGeom>
                <a:avLst/>
                <a:gdLst/>
                <a:ahLst/>
                <a:cxnLst/>
                <a:rect l="l" t="t" r="r" b="b"/>
                <a:pathLst>
                  <a:path w="141" h="142" extrusionOk="0">
                    <a:moveTo>
                      <a:pt x="0" y="142"/>
                    </a:moveTo>
                    <a:lnTo>
                      <a:pt x="141" y="142"/>
                    </a:lnTo>
                    <a:lnTo>
                      <a:pt x="141" y="142"/>
                    </a:lnTo>
                    <a:lnTo>
                      <a:pt x="141" y="127"/>
                    </a:lnTo>
                    <a:lnTo>
                      <a:pt x="139" y="113"/>
                    </a:lnTo>
                    <a:lnTo>
                      <a:pt x="136" y="100"/>
                    </a:lnTo>
                    <a:lnTo>
                      <a:pt x="130" y="87"/>
                    </a:lnTo>
                    <a:lnTo>
                      <a:pt x="125" y="74"/>
                    </a:lnTo>
                    <a:lnTo>
                      <a:pt x="118" y="62"/>
                    </a:lnTo>
                    <a:lnTo>
                      <a:pt x="109" y="51"/>
                    </a:lnTo>
                    <a:lnTo>
                      <a:pt x="100" y="42"/>
                    </a:lnTo>
                    <a:lnTo>
                      <a:pt x="91" y="33"/>
                    </a:lnTo>
                    <a:lnTo>
                      <a:pt x="80" y="24"/>
                    </a:lnTo>
                    <a:lnTo>
                      <a:pt x="67" y="16"/>
                    </a:lnTo>
                    <a:lnTo>
                      <a:pt x="54" y="11"/>
                    </a:lnTo>
                    <a:lnTo>
                      <a:pt x="42" y="6"/>
                    </a:lnTo>
                    <a:lnTo>
                      <a:pt x="29" y="2"/>
                    </a:lnTo>
                    <a:lnTo>
                      <a:pt x="14" y="0"/>
                    </a:lnTo>
                    <a:lnTo>
                      <a:pt x="0" y="0"/>
                    </a:lnTo>
                    <a:lnTo>
                      <a:pt x="0" y="142"/>
                    </a:lnTo>
                    <a:close/>
                  </a:path>
                </a:pathLst>
              </a:custGeom>
              <a:solidFill>
                <a:srgbClr val="2F8FD1"/>
              </a:solidFill>
              <a:ln w="9525" cap="flat" cmpd="sng">
                <a:solidFill>
                  <a:srgbClr val="2F8FD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sp>
        <p:nvSpPr>
          <p:cNvPr id="202" name="Google Shape;202;p26"/>
          <p:cNvSpPr/>
          <p:nvPr/>
        </p:nvSpPr>
        <p:spPr>
          <a:xfrm>
            <a:off x="494427" y="4694832"/>
            <a:ext cx="1294927" cy="1262324"/>
          </a:xfrm>
          <a:prstGeom prst="rect">
            <a:avLst/>
          </a:prstGeom>
          <a:noFill/>
          <a:ln w="25400" cap="flat" cmpd="sng">
            <a:solidFill>
              <a:srgbClr val="4472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3" name="Google Shape;203;p26"/>
          <p:cNvSpPr/>
          <p:nvPr/>
        </p:nvSpPr>
        <p:spPr>
          <a:xfrm>
            <a:off x="1970785" y="4694654"/>
            <a:ext cx="1310754" cy="1262324"/>
          </a:xfrm>
          <a:prstGeom prst="rect">
            <a:avLst/>
          </a:prstGeom>
          <a:noFill/>
          <a:ln w="25400" cap="flat" cmpd="sng">
            <a:solidFill>
              <a:srgbClr val="4472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4" name="Google Shape;204;p26"/>
          <p:cNvSpPr/>
          <p:nvPr/>
        </p:nvSpPr>
        <p:spPr>
          <a:xfrm>
            <a:off x="3432275" y="4696039"/>
            <a:ext cx="1568026" cy="1262324"/>
          </a:xfrm>
          <a:prstGeom prst="rect">
            <a:avLst/>
          </a:prstGeom>
          <a:noFill/>
          <a:ln w="25400" cap="flat" cmpd="sng">
            <a:solidFill>
              <a:srgbClr val="4472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5" name="Google Shape;205;p26"/>
          <p:cNvSpPr/>
          <p:nvPr/>
        </p:nvSpPr>
        <p:spPr>
          <a:xfrm>
            <a:off x="5198267" y="4694654"/>
            <a:ext cx="1671922" cy="1262324"/>
          </a:xfrm>
          <a:prstGeom prst="rect">
            <a:avLst/>
          </a:prstGeom>
          <a:noFill/>
          <a:ln w="25400" cap="flat" cmpd="sng">
            <a:solidFill>
              <a:srgbClr val="4472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06" name="Google Shape;206;p26"/>
          <p:cNvSpPr/>
          <p:nvPr/>
        </p:nvSpPr>
        <p:spPr>
          <a:xfrm>
            <a:off x="7068155" y="4694654"/>
            <a:ext cx="1392277" cy="1262324"/>
          </a:xfrm>
          <a:prstGeom prst="rect">
            <a:avLst/>
          </a:prstGeom>
          <a:noFill/>
          <a:ln w="25400" cap="flat" cmpd="sng">
            <a:solidFill>
              <a:srgbClr val="4472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07" name="Google Shape;207;p26" descr="A person standing in a room  Description automatically generated"/>
          <p:cNvPicPr preferRelativeResize="0"/>
          <p:nvPr/>
        </p:nvPicPr>
        <p:blipFill rotWithShape="1">
          <a:blip r:embed="rId4">
            <a:alphaModFix/>
          </a:blip>
          <a:srcRect l="20905" t="6836" b="3171"/>
          <a:stretch/>
        </p:blipFill>
        <p:spPr>
          <a:xfrm>
            <a:off x="0" y="1081753"/>
            <a:ext cx="2126278" cy="3421261"/>
          </a:xfrm>
          <a:prstGeom prst="rect">
            <a:avLst/>
          </a:prstGeom>
          <a:noFill/>
          <a:ln>
            <a:noFill/>
          </a:ln>
        </p:spPr>
      </p:pic>
      <p:pic>
        <p:nvPicPr>
          <p:cNvPr id="208" name="Google Shape;208;p26" descr="A person standing next to a train station  Description automatically generated"/>
          <p:cNvPicPr preferRelativeResize="0"/>
          <p:nvPr/>
        </p:nvPicPr>
        <p:blipFill rotWithShape="1">
          <a:blip r:embed="rId5">
            <a:alphaModFix/>
          </a:blip>
          <a:srcRect l="8661"/>
          <a:stretch/>
        </p:blipFill>
        <p:spPr>
          <a:xfrm>
            <a:off x="2124532" y="1082230"/>
            <a:ext cx="2213319" cy="3426890"/>
          </a:xfrm>
          <a:prstGeom prst="rect">
            <a:avLst/>
          </a:prstGeom>
          <a:noFill/>
          <a:ln>
            <a:noFill/>
          </a:ln>
        </p:spPr>
      </p:pic>
      <p:pic>
        <p:nvPicPr>
          <p:cNvPr id="209" name="Google Shape;209;p26" descr="A person standing in front of a building  Description automatically generated"/>
          <p:cNvPicPr preferRelativeResize="0"/>
          <p:nvPr/>
        </p:nvPicPr>
        <p:blipFill rotWithShape="1">
          <a:blip r:embed="rId6">
            <a:alphaModFix/>
          </a:blip>
          <a:srcRect/>
          <a:stretch/>
        </p:blipFill>
        <p:spPr>
          <a:xfrm>
            <a:off x="4304313" y="1086658"/>
            <a:ext cx="2420076" cy="3422462"/>
          </a:xfrm>
          <a:prstGeom prst="rect">
            <a:avLst/>
          </a:prstGeom>
          <a:noFill/>
          <a:ln>
            <a:noFill/>
          </a:ln>
        </p:spPr>
      </p:pic>
      <p:pic>
        <p:nvPicPr>
          <p:cNvPr id="210" name="Google Shape;210;p26" descr="A person standing in a room  Description automatically generated"/>
          <p:cNvPicPr preferRelativeResize="0"/>
          <p:nvPr/>
        </p:nvPicPr>
        <p:blipFill rotWithShape="1">
          <a:blip r:embed="rId7">
            <a:alphaModFix/>
          </a:blip>
          <a:srcRect/>
          <a:stretch/>
        </p:blipFill>
        <p:spPr>
          <a:xfrm>
            <a:off x="6724389" y="1106490"/>
            <a:ext cx="2430835" cy="3396524"/>
          </a:xfrm>
          <a:prstGeom prst="rect">
            <a:avLst/>
          </a:prstGeom>
          <a:noFill/>
          <a:ln>
            <a:noFill/>
          </a:ln>
        </p:spPr>
      </p:pic>
    </p:spTree>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7"/>
          <p:cNvSpPr txBox="1">
            <a:spLocks noGrp="1"/>
          </p:cNvSpPr>
          <p:nvPr>
            <p:ph type="ctrTitle"/>
          </p:nvPr>
        </p:nvSpPr>
        <p:spPr>
          <a:xfrm>
            <a:off x="359532" y="368660"/>
            <a:ext cx="5724636" cy="400110"/>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800"/>
              <a:buNone/>
            </a:pPr>
            <a:r>
              <a:rPr lang="en-GB">
                <a:solidFill>
                  <a:srgbClr val="2F8FD1"/>
                </a:solidFill>
              </a:rPr>
              <a:t>The truth about apprenticeships</a:t>
            </a:r>
            <a:endParaRPr/>
          </a:p>
        </p:txBody>
      </p:sp>
      <p:pic>
        <p:nvPicPr>
          <p:cNvPr id="217" name="Google Shape;217;p27" descr="A group of people standing in front of a newspaper  Description automatically generated"/>
          <p:cNvPicPr preferRelativeResize="0"/>
          <p:nvPr/>
        </p:nvPicPr>
        <p:blipFill rotWithShape="1">
          <a:blip r:embed="rId3">
            <a:alphaModFix/>
          </a:blip>
          <a:srcRect l="2506" t="5829" r="43280" b="4685"/>
          <a:stretch/>
        </p:blipFill>
        <p:spPr>
          <a:xfrm>
            <a:off x="2831389" y="1485236"/>
            <a:ext cx="3659694" cy="4102991"/>
          </a:xfrm>
          <a:prstGeom prst="rect">
            <a:avLst/>
          </a:prstGeom>
          <a:noFill/>
          <a:ln>
            <a:noFill/>
          </a:ln>
        </p:spPr>
      </p:pic>
      <p:grpSp>
        <p:nvGrpSpPr>
          <p:cNvPr id="218" name="Google Shape;218;p27"/>
          <p:cNvGrpSpPr/>
          <p:nvPr/>
        </p:nvGrpSpPr>
        <p:grpSpPr>
          <a:xfrm>
            <a:off x="-856253" y="3969892"/>
            <a:ext cx="3514471" cy="1604959"/>
            <a:chOff x="1375584" y="4162075"/>
            <a:chExt cx="3514471" cy="1604959"/>
          </a:xfrm>
        </p:grpSpPr>
        <p:grpSp>
          <p:nvGrpSpPr>
            <p:cNvPr id="219" name="Google Shape;219;p27"/>
            <p:cNvGrpSpPr/>
            <p:nvPr/>
          </p:nvGrpSpPr>
          <p:grpSpPr>
            <a:xfrm>
              <a:off x="2468086" y="4505028"/>
              <a:ext cx="2421969" cy="1262006"/>
              <a:chOff x="7750906" y="2079452"/>
              <a:chExt cx="7763377" cy="1600200"/>
            </a:xfrm>
          </p:grpSpPr>
          <p:sp>
            <p:nvSpPr>
              <p:cNvPr id="220" name="Google Shape;220;p27"/>
              <p:cNvSpPr/>
              <p:nvPr/>
            </p:nvSpPr>
            <p:spPr>
              <a:xfrm>
                <a:off x="7818084" y="2079452"/>
                <a:ext cx="7696199" cy="1600200"/>
              </a:xfrm>
              <a:prstGeom prst="rect">
                <a:avLst/>
              </a:prstGeom>
              <a:noFill/>
              <a:ln w="2540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1" name="Google Shape;221;p27"/>
              <p:cNvSpPr txBox="1"/>
              <p:nvPr/>
            </p:nvSpPr>
            <p:spPr>
              <a:xfrm>
                <a:off x="7750906" y="2479217"/>
                <a:ext cx="7696199" cy="81953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3600" b="0" i="0" u="none" strike="noStrike" cap="none">
                    <a:solidFill>
                      <a:srgbClr val="2F8FD1"/>
                    </a:solidFill>
                    <a:latin typeface="Arial"/>
                    <a:ea typeface="Arial"/>
                    <a:cs typeface="Arial"/>
                    <a:sym typeface="Arial"/>
                  </a:rPr>
                  <a:t>Social life?</a:t>
                </a:r>
                <a:endParaRPr/>
              </a:p>
            </p:txBody>
          </p:sp>
        </p:grpSp>
        <p:sp>
          <p:nvSpPr>
            <p:cNvPr id="222" name="Google Shape;222;p27"/>
            <p:cNvSpPr/>
            <p:nvPr/>
          </p:nvSpPr>
          <p:spPr>
            <a:xfrm>
              <a:off x="1375584" y="4162075"/>
              <a:ext cx="21288" cy="21288"/>
            </a:xfrm>
            <a:custGeom>
              <a:avLst/>
              <a:gdLst/>
              <a:ahLst/>
              <a:cxnLst/>
              <a:rect l="l" t="t" r="r" b="b"/>
              <a:pathLst>
                <a:path w="197" h="198" extrusionOk="0">
                  <a:moveTo>
                    <a:pt x="98" y="0"/>
                  </a:moveTo>
                  <a:lnTo>
                    <a:pt x="121" y="2"/>
                  </a:lnTo>
                  <a:lnTo>
                    <a:pt x="142" y="9"/>
                  </a:lnTo>
                  <a:lnTo>
                    <a:pt x="161" y="22"/>
                  </a:lnTo>
                  <a:lnTo>
                    <a:pt x="175" y="37"/>
                  </a:lnTo>
                  <a:lnTo>
                    <a:pt x="187" y="55"/>
                  </a:lnTo>
                  <a:lnTo>
                    <a:pt x="194" y="76"/>
                  </a:lnTo>
                  <a:lnTo>
                    <a:pt x="197" y="98"/>
                  </a:lnTo>
                  <a:lnTo>
                    <a:pt x="194" y="121"/>
                  </a:lnTo>
                  <a:lnTo>
                    <a:pt x="187" y="142"/>
                  </a:lnTo>
                  <a:lnTo>
                    <a:pt x="175" y="160"/>
                  </a:lnTo>
                  <a:lnTo>
                    <a:pt x="161" y="176"/>
                  </a:lnTo>
                  <a:lnTo>
                    <a:pt x="142" y="188"/>
                  </a:lnTo>
                  <a:lnTo>
                    <a:pt x="121" y="195"/>
                  </a:lnTo>
                  <a:lnTo>
                    <a:pt x="98" y="198"/>
                  </a:lnTo>
                  <a:lnTo>
                    <a:pt x="76" y="195"/>
                  </a:lnTo>
                  <a:lnTo>
                    <a:pt x="56" y="188"/>
                  </a:lnTo>
                  <a:lnTo>
                    <a:pt x="37" y="176"/>
                  </a:lnTo>
                  <a:lnTo>
                    <a:pt x="22" y="160"/>
                  </a:lnTo>
                  <a:lnTo>
                    <a:pt x="10" y="142"/>
                  </a:lnTo>
                  <a:lnTo>
                    <a:pt x="3" y="121"/>
                  </a:lnTo>
                  <a:lnTo>
                    <a:pt x="0" y="98"/>
                  </a:lnTo>
                  <a:lnTo>
                    <a:pt x="3" y="76"/>
                  </a:lnTo>
                  <a:lnTo>
                    <a:pt x="10" y="55"/>
                  </a:lnTo>
                  <a:lnTo>
                    <a:pt x="22" y="37"/>
                  </a:lnTo>
                  <a:lnTo>
                    <a:pt x="37" y="22"/>
                  </a:lnTo>
                  <a:lnTo>
                    <a:pt x="56" y="9"/>
                  </a:lnTo>
                  <a:lnTo>
                    <a:pt x="76" y="2"/>
                  </a:lnTo>
                  <a:lnTo>
                    <a:pt x="98" y="0"/>
                  </a:lnTo>
                  <a:close/>
                </a:path>
              </a:pathLst>
            </a:custGeom>
            <a:solidFill>
              <a:srgbClr val="F6510A"/>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grpSp>
        <p:nvGrpSpPr>
          <p:cNvPr id="223" name="Google Shape;223;p27"/>
          <p:cNvGrpSpPr/>
          <p:nvPr/>
        </p:nvGrpSpPr>
        <p:grpSpPr>
          <a:xfrm>
            <a:off x="212827" y="1502378"/>
            <a:ext cx="2431148" cy="1262005"/>
            <a:chOff x="594111" y="-692365"/>
            <a:chExt cx="2431148" cy="1262005"/>
          </a:xfrm>
        </p:grpSpPr>
        <p:sp>
          <p:nvSpPr>
            <p:cNvPr id="224" name="Google Shape;224;p27"/>
            <p:cNvSpPr/>
            <p:nvPr/>
          </p:nvSpPr>
          <p:spPr>
            <a:xfrm>
              <a:off x="624248" y="-692365"/>
              <a:ext cx="2401011" cy="1262005"/>
            </a:xfrm>
            <a:prstGeom prst="rect">
              <a:avLst/>
            </a:prstGeom>
            <a:noFill/>
            <a:ln w="2540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25" name="Google Shape;225;p27"/>
            <p:cNvGrpSpPr/>
            <p:nvPr/>
          </p:nvGrpSpPr>
          <p:grpSpPr>
            <a:xfrm>
              <a:off x="594111" y="-611196"/>
              <a:ext cx="2418089" cy="1119280"/>
              <a:chOff x="594111" y="-611196"/>
              <a:chExt cx="2418089" cy="1119280"/>
            </a:xfrm>
          </p:grpSpPr>
          <p:sp>
            <p:nvSpPr>
              <p:cNvPr id="226" name="Google Shape;226;p27"/>
              <p:cNvSpPr txBox="1"/>
              <p:nvPr/>
            </p:nvSpPr>
            <p:spPr>
              <a:xfrm>
                <a:off x="594111" y="-611196"/>
                <a:ext cx="2401011" cy="9541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2800" b="0" i="0" u="none" strike="noStrike" cap="none">
                    <a:solidFill>
                      <a:srgbClr val="2F8FD1"/>
                    </a:solidFill>
                    <a:latin typeface="Arial"/>
                    <a:ea typeface="Arial"/>
                    <a:cs typeface="Arial"/>
                    <a:sym typeface="Arial"/>
                  </a:rPr>
                  <a:t>EARN A </a:t>
                </a:r>
                <a:br>
                  <a:rPr lang="en-GB" sz="2800" b="0" i="0" u="none" strike="noStrike" cap="none">
                    <a:solidFill>
                      <a:srgbClr val="2F8FD1"/>
                    </a:solidFill>
                    <a:latin typeface="Arial"/>
                    <a:ea typeface="Arial"/>
                    <a:cs typeface="Arial"/>
                    <a:sym typeface="Arial"/>
                  </a:rPr>
                </a:br>
                <a:endParaRPr sz="2800" b="0" i="0" u="none" strike="noStrike" cap="none">
                  <a:solidFill>
                    <a:srgbClr val="2F8FD1"/>
                  </a:solidFill>
                  <a:latin typeface="Arial"/>
                  <a:ea typeface="Arial"/>
                  <a:cs typeface="Arial"/>
                  <a:sym typeface="Arial"/>
                </a:endParaRPr>
              </a:p>
            </p:txBody>
          </p:sp>
          <p:sp>
            <p:nvSpPr>
              <p:cNvPr id="227" name="Google Shape;227;p27"/>
              <p:cNvSpPr txBox="1"/>
              <p:nvPr/>
            </p:nvSpPr>
            <p:spPr>
              <a:xfrm>
                <a:off x="611189" y="-261357"/>
                <a:ext cx="2401011" cy="76944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4400" b="0" i="0" u="none" strike="noStrike" cap="none">
                    <a:solidFill>
                      <a:srgbClr val="2F8FD1"/>
                    </a:solidFill>
                    <a:latin typeface="Arial"/>
                    <a:ea typeface="Arial"/>
                    <a:cs typeface="Arial"/>
                    <a:sym typeface="Arial"/>
                  </a:rPr>
                  <a:t>SALARY</a:t>
                </a:r>
                <a:endParaRPr/>
              </a:p>
            </p:txBody>
          </p:sp>
        </p:grpSp>
      </p:grpSp>
      <p:grpSp>
        <p:nvGrpSpPr>
          <p:cNvPr id="228" name="Google Shape;228;p27"/>
          <p:cNvGrpSpPr/>
          <p:nvPr/>
        </p:nvGrpSpPr>
        <p:grpSpPr>
          <a:xfrm>
            <a:off x="6639841" y="1429597"/>
            <a:ext cx="2439667" cy="1262006"/>
            <a:chOff x="3605066" y="1854006"/>
            <a:chExt cx="2439667" cy="1262006"/>
          </a:xfrm>
        </p:grpSpPr>
        <p:grpSp>
          <p:nvGrpSpPr>
            <p:cNvPr id="229" name="Google Shape;229;p27"/>
            <p:cNvGrpSpPr/>
            <p:nvPr/>
          </p:nvGrpSpPr>
          <p:grpSpPr>
            <a:xfrm>
              <a:off x="3605066" y="1854006"/>
              <a:ext cx="2425424" cy="1262006"/>
              <a:chOff x="3605066" y="1854006"/>
              <a:chExt cx="2425424" cy="1262006"/>
            </a:xfrm>
          </p:grpSpPr>
          <p:sp>
            <p:nvSpPr>
              <p:cNvPr id="230" name="Google Shape;230;p27"/>
              <p:cNvSpPr/>
              <p:nvPr/>
            </p:nvSpPr>
            <p:spPr>
              <a:xfrm>
                <a:off x="3605066" y="1854006"/>
                <a:ext cx="2401011" cy="1262006"/>
              </a:xfrm>
              <a:prstGeom prst="rect">
                <a:avLst/>
              </a:prstGeom>
              <a:noFill/>
              <a:ln w="2540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1" name="Google Shape;231;p27"/>
              <p:cNvSpPr txBox="1"/>
              <p:nvPr/>
            </p:nvSpPr>
            <p:spPr>
              <a:xfrm>
                <a:off x="3629479" y="1926787"/>
                <a:ext cx="2401011" cy="9541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2800" b="0" i="0" u="none" strike="noStrike" cap="none">
                    <a:solidFill>
                      <a:srgbClr val="2F8FD1"/>
                    </a:solidFill>
                    <a:latin typeface="Arial"/>
                    <a:ea typeface="Arial"/>
                    <a:cs typeface="Arial"/>
                    <a:sym typeface="Arial"/>
                  </a:rPr>
                  <a:t>GAIN A </a:t>
                </a:r>
                <a:r>
                  <a:rPr lang="en-GB" sz="2800" b="0" i="0" u="none" strike="noStrike" cap="none">
                    <a:solidFill>
                      <a:schemeClr val="lt1"/>
                    </a:solidFill>
                    <a:latin typeface="Arial"/>
                    <a:ea typeface="Arial"/>
                    <a:cs typeface="Arial"/>
                    <a:sym typeface="Arial"/>
                  </a:rPr>
                  <a:t/>
                </a:r>
                <a:br>
                  <a:rPr lang="en-GB" sz="2800" b="0" i="0" u="none" strike="noStrike" cap="none">
                    <a:solidFill>
                      <a:schemeClr val="lt1"/>
                    </a:solidFill>
                    <a:latin typeface="Arial"/>
                    <a:ea typeface="Arial"/>
                    <a:cs typeface="Arial"/>
                    <a:sym typeface="Arial"/>
                  </a:rPr>
                </a:br>
                <a:endParaRPr sz="2800" b="0" i="0" u="none" strike="noStrike" cap="none">
                  <a:solidFill>
                    <a:schemeClr val="lt1"/>
                  </a:solidFill>
                  <a:latin typeface="Arial"/>
                  <a:ea typeface="Arial"/>
                  <a:cs typeface="Arial"/>
                  <a:sym typeface="Arial"/>
                </a:endParaRPr>
              </a:p>
            </p:txBody>
          </p:sp>
        </p:grpSp>
        <p:sp>
          <p:nvSpPr>
            <p:cNvPr id="232" name="Google Shape;232;p27"/>
            <p:cNvSpPr txBox="1"/>
            <p:nvPr/>
          </p:nvSpPr>
          <p:spPr>
            <a:xfrm>
              <a:off x="3643722" y="2381024"/>
              <a:ext cx="2401011"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4000" b="0" i="0" u="none" strike="noStrike" cap="none">
                  <a:solidFill>
                    <a:srgbClr val="2F8FD1"/>
                  </a:solidFill>
                  <a:latin typeface="Arial"/>
                  <a:ea typeface="Arial"/>
                  <a:cs typeface="Arial"/>
                  <a:sym typeface="Arial"/>
                </a:rPr>
                <a:t>DEGREE</a:t>
              </a:r>
              <a:endParaRPr sz="2800" b="0" i="0" u="none" strike="noStrike" cap="none">
                <a:solidFill>
                  <a:srgbClr val="2F8FD1"/>
                </a:solidFill>
                <a:latin typeface="Arial"/>
                <a:ea typeface="Arial"/>
                <a:cs typeface="Arial"/>
                <a:sym typeface="Arial"/>
              </a:endParaRPr>
            </a:p>
          </p:txBody>
        </p:sp>
      </p:grpSp>
      <p:grpSp>
        <p:nvGrpSpPr>
          <p:cNvPr id="233" name="Google Shape;233;p27"/>
          <p:cNvGrpSpPr/>
          <p:nvPr/>
        </p:nvGrpSpPr>
        <p:grpSpPr>
          <a:xfrm>
            <a:off x="6579820" y="2812294"/>
            <a:ext cx="2445952" cy="1269613"/>
            <a:chOff x="3589739" y="2888955"/>
            <a:chExt cx="2445952" cy="1269613"/>
          </a:xfrm>
        </p:grpSpPr>
        <p:sp>
          <p:nvSpPr>
            <p:cNvPr id="234" name="Google Shape;234;p27"/>
            <p:cNvSpPr/>
            <p:nvPr/>
          </p:nvSpPr>
          <p:spPr>
            <a:xfrm>
              <a:off x="3634680" y="2888955"/>
              <a:ext cx="2401011" cy="1262006"/>
            </a:xfrm>
            <a:prstGeom prst="rect">
              <a:avLst/>
            </a:prstGeom>
            <a:noFill/>
            <a:ln w="2540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5" name="Google Shape;235;p27"/>
            <p:cNvSpPr txBox="1"/>
            <p:nvPr/>
          </p:nvSpPr>
          <p:spPr>
            <a:xfrm>
              <a:off x="3604818" y="2936920"/>
              <a:ext cx="2401011"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3600" b="0" i="0" u="none" strike="noStrike" cap="none">
                  <a:solidFill>
                    <a:srgbClr val="2F8FD1"/>
                  </a:solidFill>
                  <a:latin typeface="Arial"/>
                  <a:ea typeface="Arial"/>
                  <a:cs typeface="Arial"/>
                  <a:sym typeface="Arial"/>
                </a:rPr>
                <a:t>NO FEES</a:t>
              </a:r>
              <a:endParaRPr sz="6000" b="0" i="0" u="none" strike="noStrike" cap="none">
                <a:solidFill>
                  <a:srgbClr val="2F8FD1"/>
                </a:solidFill>
                <a:latin typeface="Arial"/>
                <a:ea typeface="Arial"/>
                <a:cs typeface="Arial"/>
                <a:sym typeface="Arial"/>
              </a:endParaRPr>
            </a:p>
          </p:txBody>
        </p:sp>
        <p:sp>
          <p:nvSpPr>
            <p:cNvPr id="236" name="Google Shape;236;p27"/>
            <p:cNvSpPr txBox="1"/>
            <p:nvPr/>
          </p:nvSpPr>
          <p:spPr>
            <a:xfrm>
              <a:off x="3589739" y="3450682"/>
              <a:ext cx="2401011" cy="7078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4000" b="0" i="0" u="none" strike="noStrike" cap="none">
                  <a:solidFill>
                    <a:srgbClr val="2F8FD1"/>
                  </a:solidFill>
                  <a:latin typeface="Arial"/>
                  <a:ea typeface="Arial"/>
                  <a:cs typeface="Arial"/>
                  <a:sym typeface="Arial"/>
                </a:rPr>
                <a:t>TO PAY</a:t>
              </a:r>
              <a:endParaRPr sz="6000" b="0" i="0" u="none" strike="noStrike" cap="none">
                <a:solidFill>
                  <a:srgbClr val="2F8FD1"/>
                </a:solidFill>
                <a:latin typeface="Arial"/>
                <a:ea typeface="Arial"/>
                <a:cs typeface="Arial"/>
                <a:sym typeface="Arial"/>
              </a:endParaRPr>
            </a:p>
          </p:txBody>
        </p:sp>
      </p:grpSp>
      <p:grpSp>
        <p:nvGrpSpPr>
          <p:cNvPr id="237" name="Google Shape;237;p27"/>
          <p:cNvGrpSpPr/>
          <p:nvPr/>
        </p:nvGrpSpPr>
        <p:grpSpPr>
          <a:xfrm>
            <a:off x="6579820" y="4258251"/>
            <a:ext cx="2461032" cy="1262006"/>
            <a:chOff x="3640794" y="4033399"/>
            <a:chExt cx="2461032" cy="1262006"/>
          </a:xfrm>
        </p:grpSpPr>
        <p:sp>
          <p:nvSpPr>
            <p:cNvPr id="238" name="Google Shape;238;p27"/>
            <p:cNvSpPr/>
            <p:nvPr/>
          </p:nvSpPr>
          <p:spPr>
            <a:xfrm>
              <a:off x="3700815" y="4033399"/>
              <a:ext cx="2401011" cy="1262006"/>
            </a:xfrm>
            <a:prstGeom prst="rect">
              <a:avLst/>
            </a:prstGeom>
            <a:noFill/>
            <a:ln w="2540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39" name="Google Shape;239;p27"/>
            <p:cNvSpPr txBox="1"/>
            <p:nvPr/>
          </p:nvSpPr>
          <p:spPr>
            <a:xfrm>
              <a:off x="3658127" y="4082214"/>
              <a:ext cx="2401011"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3600" b="0" i="0" u="none" strike="noStrike" cap="none">
                  <a:solidFill>
                    <a:srgbClr val="2F8FD1"/>
                  </a:solidFill>
                  <a:latin typeface="Arial"/>
                  <a:ea typeface="Arial"/>
                  <a:cs typeface="Arial"/>
                  <a:sym typeface="Arial"/>
                </a:rPr>
                <a:t>YOU CAN</a:t>
              </a:r>
              <a:endParaRPr sz="2000" b="0" i="0" u="none" strike="noStrike" cap="none">
                <a:solidFill>
                  <a:srgbClr val="2F8FD1"/>
                </a:solidFill>
                <a:latin typeface="Arial"/>
                <a:ea typeface="Arial"/>
                <a:cs typeface="Arial"/>
                <a:sym typeface="Arial"/>
              </a:endParaRPr>
            </a:p>
          </p:txBody>
        </p:sp>
        <p:sp>
          <p:nvSpPr>
            <p:cNvPr id="240" name="Google Shape;240;p27"/>
            <p:cNvSpPr txBox="1"/>
            <p:nvPr/>
          </p:nvSpPr>
          <p:spPr>
            <a:xfrm>
              <a:off x="3640794" y="4612501"/>
              <a:ext cx="2401011" cy="58477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3200" b="0" i="0" u="none" strike="noStrike" cap="none">
                  <a:solidFill>
                    <a:srgbClr val="2F8FD1"/>
                  </a:solidFill>
                  <a:latin typeface="Arial"/>
                  <a:ea typeface="Arial"/>
                  <a:cs typeface="Arial"/>
                  <a:sym typeface="Arial"/>
                </a:rPr>
                <a:t>RELOCATE</a:t>
              </a:r>
              <a:endParaRPr sz="2000" b="0" i="0" u="none" strike="noStrike" cap="none">
                <a:solidFill>
                  <a:srgbClr val="2F8FD1"/>
                </a:solidFill>
                <a:latin typeface="Arial"/>
                <a:ea typeface="Arial"/>
                <a:cs typeface="Arial"/>
                <a:sym typeface="Arial"/>
              </a:endParaRPr>
            </a:p>
          </p:txBody>
        </p:sp>
      </p:grpSp>
      <p:grpSp>
        <p:nvGrpSpPr>
          <p:cNvPr id="241" name="Google Shape;241;p27"/>
          <p:cNvGrpSpPr/>
          <p:nvPr/>
        </p:nvGrpSpPr>
        <p:grpSpPr>
          <a:xfrm>
            <a:off x="-229002" y="2892765"/>
            <a:ext cx="3558857" cy="1262006"/>
            <a:chOff x="154754" y="966660"/>
            <a:chExt cx="3558857" cy="1262006"/>
          </a:xfrm>
        </p:grpSpPr>
        <p:sp>
          <p:nvSpPr>
            <p:cNvPr id="242" name="Google Shape;242;p27"/>
            <p:cNvSpPr/>
            <p:nvPr/>
          </p:nvSpPr>
          <p:spPr>
            <a:xfrm>
              <a:off x="640963" y="966660"/>
              <a:ext cx="2401011" cy="1262006"/>
            </a:xfrm>
            <a:prstGeom prst="rect">
              <a:avLst/>
            </a:prstGeom>
            <a:noFill/>
            <a:ln w="2540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243" name="Google Shape;243;p27"/>
            <p:cNvGrpSpPr/>
            <p:nvPr/>
          </p:nvGrpSpPr>
          <p:grpSpPr>
            <a:xfrm>
              <a:off x="154754" y="1014667"/>
              <a:ext cx="3558857" cy="1066424"/>
              <a:chOff x="154754" y="1014667"/>
              <a:chExt cx="3558857" cy="1066424"/>
            </a:xfrm>
          </p:grpSpPr>
          <p:sp>
            <p:nvSpPr>
              <p:cNvPr id="244" name="Google Shape;244;p27"/>
              <p:cNvSpPr txBox="1"/>
              <p:nvPr/>
            </p:nvSpPr>
            <p:spPr>
              <a:xfrm>
                <a:off x="154754" y="1014667"/>
                <a:ext cx="2401011" cy="846386"/>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4900" b="1" i="0" u="none" strike="noStrike" cap="none">
                    <a:solidFill>
                      <a:srgbClr val="2F8FD1"/>
                    </a:solidFill>
                    <a:latin typeface="Arial"/>
                    <a:ea typeface="Arial"/>
                    <a:cs typeface="Arial"/>
                    <a:sym typeface="Arial"/>
                  </a:rPr>
                  <a:t>90%</a:t>
                </a:r>
                <a:endParaRPr/>
              </a:p>
            </p:txBody>
          </p:sp>
          <p:sp>
            <p:nvSpPr>
              <p:cNvPr id="245" name="Google Shape;245;p27"/>
              <p:cNvSpPr txBox="1"/>
              <p:nvPr/>
            </p:nvSpPr>
            <p:spPr>
              <a:xfrm>
                <a:off x="1300343" y="1047806"/>
                <a:ext cx="2401011" cy="4001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2000" b="0" i="0" u="none" strike="noStrike" cap="none">
                    <a:solidFill>
                      <a:srgbClr val="2F8FD1"/>
                    </a:solidFill>
                    <a:latin typeface="Arial"/>
                    <a:ea typeface="Arial"/>
                    <a:cs typeface="Arial"/>
                    <a:sym typeface="Arial"/>
                  </a:rPr>
                  <a:t>STAY IN</a:t>
                </a:r>
                <a:endParaRPr/>
              </a:p>
            </p:txBody>
          </p:sp>
          <p:sp>
            <p:nvSpPr>
              <p:cNvPr id="246" name="Google Shape;246;p27"/>
              <p:cNvSpPr txBox="1"/>
              <p:nvPr/>
            </p:nvSpPr>
            <p:spPr>
              <a:xfrm>
                <a:off x="1312600" y="1301749"/>
                <a:ext cx="2401011" cy="43088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2200" b="0" i="0" u="none" strike="noStrike" cap="none">
                    <a:solidFill>
                      <a:srgbClr val="2F8FD1"/>
                    </a:solidFill>
                    <a:latin typeface="Arial"/>
                    <a:ea typeface="Arial"/>
                    <a:cs typeface="Arial"/>
                    <a:sym typeface="Arial"/>
                  </a:rPr>
                  <a:t>WORK</a:t>
                </a:r>
                <a:endParaRPr/>
              </a:p>
            </p:txBody>
          </p:sp>
          <p:sp>
            <p:nvSpPr>
              <p:cNvPr id="247" name="Google Shape;247;p27"/>
              <p:cNvSpPr txBox="1"/>
              <p:nvPr/>
            </p:nvSpPr>
            <p:spPr>
              <a:xfrm>
                <a:off x="253006" y="1757926"/>
                <a:ext cx="3180436" cy="323165"/>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500" b="0" i="0" u="none" strike="noStrike" cap="none">
                    <a:solidFill>
                      <a:srgbClr val="2F8FD1"/>
                    </a:solidFill>
                    <a:latin typeface="Arial"/>
                    <a:ea typeface="Arial"/>
                    <a:cs typeface="Arial"/>
                    <a:sym typeface="Arial"/>
                  </a:rPr>
                  <a:t>POST-APPRENTICESHIP</a:t>
                </a:r>
                <a:endParaRPr/>
              </a:p>
            </p:txBody>
          </p:sp>
        </p:grpSp>
      </p:grpSp>
      <p:pic>
        <p:nvPicPr>
          <p:cNvPr id="248" name="Google Shape;248;p27"/>
          <p:cNvPicPr preferRelativeResize="0"/>
          <p:nvPr/>
        </p:nvPicPr>
        <p:blipFill rotWithShape="1">
          <a:blip r:embed="rId4">
            <a:alphaModFix/>
          </a:blip>
          <a:srcRect/>
          <a:stretch/>
        </p:blipFill>
        <p:spPr>
          <a:xfrm>
            <a:off x="201769" y="5747804"/>
            <a:ext cx="1369156" cy="883482"/>
          </a:xfrm>
          <a:prstGeom prst="rect">
            <a:avLst/>
          </a:prstGeom>
          <a:noFill/>
          <a:ln>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7"/>
                                        </p:tgtEl>
                                        <p:attrNameLst>
                                          <p:attrName>style.visibility</p:attrName>
                                        </p:attrNameLst>
                                      </p:cBhvr>
                                      <p:to>
                                        <p:strVal val="visible"/>
                                      </p:to>
                                    </p:set>
                                    <p:animEffect transition="in" filter="fade">
                                      <p:cBhvr>
                                        <p:cTn id="7" dur="500"/>
                                        <p:tgtEl>
                                          <p:spTgt spid="2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23"/>
                                        </p:tgtEl>
                                        <p:attrNameLst>
                                          <p:attrName>style.visibility</p:attrName>
                                        </p:attrNameLst>
                                      </p:cBhvr>
                                      <p:to>
                                        <p:strVal val="visible"/>
                                      </p:to>
                                    </p:set>
                                    <p:animEffect transition="in" filter="fade">
                                      <p:cBhvr>
                                        <p:cTn id="11" dur="500"/>
                                        <p:tgtEl>
                                          <p:spTgt spid="22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41"/>
                                        </p:tgtEl>
                                        <p:attrNameLst>
                                          <p:attrName>style.visibility</p:attrName>
                                        </p:attrNameLst>
                                      </p:cBhvr>
                                      <p:to>
                                        <p:strVal val="visible"/>
                                      </p:to>
                                    </p:set>
                                    <p:animEffect transition="in" filter="fade">
                                      <p:cBhvr>
                                        <p:cTn id="15" dur="500"/>
                                        <p:tgtEl>
                                          <p:spTgt spid="241"/>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18"/>
                                        </p:tgtEl>
                                        <p:attrNameLst>
                                          <p:attrName>style.visibility</p:attrName>
                                        </p:attrNameLst>
                                      </p:cBhvr>
                                      <p:to>
                                        <p:strVal val="visible"/>
                                      </p:to>
                                    </p:set>
                                    <p:animEffect transition="in" filter="fade">
                                      <p:cBhvr>
                                        <p:cTn id="19" dur="500"/>
                                        <p:tgtEl>
                                          <p:spTgt spid="21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37"/>
                                        </p:tgtEl>
                                        <p:attrNameLst>
                                          <p:attrName>style.visibility</p:attrName>
                                        </p:attrNameLst>
                                      </p:cBhvr>
                                      <p:to>
                                        <p:strVal val="visible"/>
                                      </p:to>
                                    </p:set>
                                    <p:animEffect transition="in" filter="fade">
                                      <p:cBhvr>
                                        <p:cTn id="23" dur="500"/>
                                        <p:tgtEl>
                                          <p:spTgt spid="23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233"/>
                                        </p:tgtEl>
                                        <p:attrNameLst>
                                          <p:attrName>style.visibility</p:attrName>
                                        </p:attrNameLst>
                                      </p:cBhvr>
                                      <p:to>
                                        <p:strVal val="visible"/>
                                      </p:to>
                                    </p:set>
                                    <p:animEffect transition="in" filter="fade">
                                      <p:cBhvr>
                                        <p:cTn id="27" dur="500"/>
                                        <p:tgtEl>
                                          <p:spTgt spid="233"/>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228"/>
                                        </p:tgtEl>
                                        <p:attrNameLst>
                                          <p:attrName>style.visibility</p:attrName>
                                        </p:attrNameLst>
                                      </p:cBhvr>
                                      <p:to>
                                        <p:strVal val="visible"/>
                                      </p:to>
                                    </p:set>
                                    <p:animEffect transition="in" filter="fade">
                                      <p:cBhvr>
                                        <p:cTn id="31" dur="500"/>
                                        <p:tgtEl>
                                          <p:spTgt spid="2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28"/>
          <p:cNvSpPr/>
          <p:nvPr/>
        </p:nvSpPr>
        <p:spPr>
          <a:xfrm>
            <a:off x="0" y="2938207"/>
            <a:ext cx="9144000" cy="1143000"/>
          </a:xfrm>
          <a:prstGeom prst="rect">
            <a:avLst/>
          </a:prstGeom>
          <a:solidFill>
            <a:srgbClr val="D8D8D8">
              <a:alpha val="7294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55" name="Google Shape;255;p28"/>
          <p:cNvSpPr/>
          <p:nvPr/>
        </p:nvSpPr>
        <p:spPr>
          <a:xfrm>
            <a:off x="1981200" y="1484785"/>
            <a:ext cx="1752600" cy="4101373"/>
          </a:xfrm>
          <a:prstGeom prst="rect">
            <a:avLst/>
          </a:prstGeom>
          <a:solidFill>
            <a:srgbClr val="D8D8D8">
              <a:alpha val="7294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56" name="Google Shape;256;p28"/>
          <p:cNvSpPr/>
          <p:nvPr/>
        </p:nvSpPr>
        <p:spPr>
          <a:xfrm>
            <a:off x="5486400" y="1484784"/>
            <a:ext cx="1752600" cy="4101373"/>
          </a:xfrm>
          <a:prstGeom prst="rect">
            <a:avLst/>
          </a:prstGeom>
          <a:solidFill>
            <a:srgbClr val="D8D8D8">
              <a:alpha val="7294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grpSp>
        <p:nvGrpSpPr>
          <p:cNvPr id="257" name="Google Shape;257;p28"/>
          <p:cNvGrpSpPr/>
          <p:nvPr/>
        </p:nvGrpSpPr>
        <p:grpSpPr>
          <a:xfrm>
            <a:off x="356652" y="1793304"/>
            <a:ext cx="1395882" cy="942055"/>
            <a:chOff x="356652" y="1350646"/>
            <a:chExt cx="1395882" cy="942055"/>
          </a:xfrm>
        </p:grpSpPr>
        <p:grpSp>
          <p:nvGrpSpPr>
            <p:cNvPr id="258" name="Google Shape;258;p28"/>
            <p:cNvGrpSpPr/>
            <p:nvPr/>
          </p:nvGrpSpPr>
          <p:grpSpPr>
            <a:xfrm>
              <a:off x="356652" y="1350646"/>
              <a:ext cx="1395882" cy="942055"/>
              <a:chOff x="356719" y="1334635"/>
              <a:chExt cx="1395882" cy="942055"/>
            </a:xfrm>
          </p:grpSpPr>
          <p:sp>
            <p:nvSpPr>
              <p:cNvPr id="259" name="Google Shape;259;p28"/>
              <p:cNvSpPr/>
              <p:nvPr/>
            </p:nvSpPr>
            <p:spPr>
              <a:xfrm>
                <a:off x="736363" y="1334635"/>
                <a:ext cx="685800" cy="685800"/>
              </a:xfrm>
              <a:prstGeom prst="ellipse">
                <a:avLst/>
              </a:prstGeom>
              <a:noFill/>
              <a:ln w="1905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0" name="Google Shape;260;p28"/>
              <p:cNvSpPr txBox="1"/>
              <p:nvPr/>
            </p:nvSpPr>
            <p:spPr>
              <a:xfrm>
                <a:off x="356719" y="2015080"/>
                <a:ext cx="1395882" cy="2616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F8FD1"/>
                  </a:buClr>
                  <a:buSzPts val="1100"/>
                  <a:buFont typeface="Arial"/>
                  <a:buNone/>
                </a:pPr>
                <a:r>
                  <a:rPr lang="en-GB" sz="1100" b="0" i="0" u="none" strike="noStrike" cap="none">
                    <a:solidFill>
                      <a:srgbClr val="2F8FD1"/>
                    </a:solidFill>
                    <a:latin typeface="Calibri"/>
                    <a:ea typeface="Calibri"/>
                    <a:cs typeface="Calibri"/>
                    <a:sym typeface="Calibri"/>
                  </a:rPr>
                  <a:t>Accounting</a:t>
                </a:r>
                <a:endParaRPr/>
              </a:p>
            </p:txBody>
          </p:sp>
        </p:grpSp>
        <p:sp>
          <p:nvSpPr>
            <p:cNvPr id="261" name="Google Shape;261;p28"/>
            <p:cNvSpPr/>
            <p:nvPr/>
          </p:nvSpPr>
          <p:spPr>
            <a:xfrm>
              <a:off x="928227" y="1498525"/>
              <a:ext cx="301938" cy="412350"/>
            </a:xfrm>
            <a:custGeom>
              <a:avLst/>
              <a:gdLst/>
              <a:ahLst/>
              <a:cxnLst/>
              <a:rect l="l" t="t" r="r" b="b"/>
              <a:pathLst>
                <a:path w="269" h="364" extrusionOk="0">
                  <a:moveTo>
                    <a:pt x="205" y="0"/>
                  </a:moveTo>
                  <a:lnTo>
                    <a:pt x="22" y="0"/>
                  </a:lnTo>
                  <a:lnTo>
                    <a:pt x="22" y="0"/>
                  </a:lnTo>
                  <a:lnTo>
                    <a:pt x="13" y="2"/>
                  </a:lnTo>
                  <a:lnTo>
                    <a:pt x="6" y="5"/>
                  </a:lnTo>
                  <a:lnTo>
                    <a:pt x="2" y="13"/>
                  </a:lnTo>
                  <a:lnTo>
                    <a:pt x="0" y="22"/>
                  </a:lnTo>
                  <a:lnTo>
                    <a:pt x="0" y="343"/>
                  </a:lnTo>
                  <a:lnTo>
                    <a:pt x="0" y="343"/>
                  </a:lnTo>
                  <a:lnTo>
                    <a:pt x="2" y="352"/>
                  </a:lnTo>
                  <a:lnTo>
                    <a:pt x="6" y="359"/>
                  </a:lnTo>
                  <a:lnTo>
                    <a:pt x="13" y="363"/>
                  </a:lnTo>
                  <a:lnTo>
                    <a:pt x="22" y="364"/>
                  </a:lnTo>
                  <a:lnTo>
                    <a:pt x="247" y="364"/>
                  </a:lnTo>
                  <a:lnTo>
                    <a:pt x="247" y="364"/>
                  </a:lnTo>
                  <a:lnTo>
                    <a:pt x="256" y="363"/>
                  </a:lnTo>
                  <a:lnTo>
                    <a:pt x="263" y="359"/>
                  </a:lnTo>
                  <a:lnTo>
                    <a:pt x="269" y="352"/>
                  </a:lnTo>
                  <a:lnTo>
                    <a:pt x="269" y="343"/>
                  </a:lnTo>
                  <a:lnTo>
                    <a:pt x="269" y="69"/>
                  </a:lnTo>
                  <a:lnTo>
                    <a:pt x="205" y="0"/>
                  </a:lnTo>
                  <a:close/>
                  <a:moveTo>
                    <a:pt x="211" y="33"/>
                  </a:moveTo>
                  <a:lnTo>
                    <a:pt x="240" y="63"/>
                  </a:lnTo>
                  <a:lnTo>
                    <a:pt x="211" y="63"/>
                  </a:lnTo>
                  <a:lnTo>
                    <a:pt x="211" y="33"/>
                  </a:lnTo>
                  <a:close/>
                  <a:moveTo>
                    <a:pt x="251" y="343"/>
                  </a:moveTo>
                  <a:lnTo>
                    <a:pt x="251" y="343"/>
                  </a:lnTo>
                  <a:lnTo>
                    <a:pt x="251" y="344"/>
                  </a:lnTo>
                  <a:lnTo>
                    <a:pt x="247" y="346"/>
                  </a:lnTo>
                  <a:lnTo>
                    <a:pt x="22" y="346"/>
                  </a:lnTo>
                  <a:lnTo>
                    <a:pt x="22" y="346"/>
                  </a:lnTo>
                  <a:lnTo>
                    <a:pt x="20" y="344"/>
                  </a:lnTo>
                  <a:lnTo>
                    <a:pt x="19" y="343"/>
                  </a:lnTo>
                  <a:lnTo>
                    <a:pt x="19" y="22"/>
                  </a:lnTo>
                  <a:lnTo>
                    <a:pt x="19" y="22"/>
                  </a:lnTo>
                  <a:lnTo>
                    <a:pt x="20" y="20"/>
                  </a:lnTo>
                  <a:lnTo>
                    <a:pt x="22" y="18"/>
                  </a:lnTo>
                  <a:lnTo>
                    <a:pt x="193" y="18"/>
                  </a:lnTo>
                  <a:lnTo>
                    <a:pt x="193" y="72"/>
                  </a:lnTo>
                  <a:lnTo>
                    <a:pt x="193" y="72"/>
                  </a:lnTo>
                  <a:lnTo>
                    <a:pt x="193" y="76"/>
                  </a:lnTo>
                  <a:lnTo>
                    <a:pt x="194" y="80"/>
                  </a:lnTo>
                  <a:lnTo>
                    <a:pt x="198" y="82"/>
                  </a:lnTo>
                  <a:lnTo>
                    <a:pt x="202" y="82"/>
                  </a:lnTo>
                  <a:lnTo>
                    <a:pt x="251" y="82"/>
                  </a:lnTo>
                  <a:lnTo>
                    <a:pt x="251" y="343"/>
                  </a:lnTo>
                  <a:close/>
                  <a:moveTo>
                    <a:pt x="51" y="100"/>
                  </a:moveTo>
                  <a:lnTo>
                    <a:pt x="211" y="100"/>
                  </a:lnTo>
                  <a:lnTo>
                    <a:pt x="211" y="100"/>
                  </a:lnTo>
                  <a:lnTo>
                    <a:pt x="214" y="100"/>
                  </a:lnTo>
                  <a:lnTo>
                    <a:pt x="216" y="101"/>
                  </a:lnTo>
                  <a:lnTo>
                    <a:pt x="218" y="103"/>
                  </a:lnTo>
                  <a:lnTo>
                    <a:pt x="218" y="107"/>
                  </a:lnTo>
                  <a:lnTo>
                    <a:pt x="218" y="107"/>
                  </a:lnTo>
                  <a:lnTo>
                    <a:pt x="218" y="109"/>
                  </a:lnTo>
                  <a:lnTo>
                    <a:pt x="216" y="112"/>
                  </a:lnTo>
                  <a:lnTo>
                    <a:pt x="214" y="112"/>
                  </a:lnTo>
                  <a:lnTo>
                    <a:pt x="211" y="114"/>
                  </a:lnTo>
                  <a:lnTo>
                    <a:pt x="51" y="114"/>
                  </a:lnTo>
                  <a:lnTo>
                    <a:pt x="51" y="114"/>
                  </a:lnTo>
                  <a:lnTo>
                    <a:pt x="49" y="112"/>
                  </a:lnTo>
                  <a:lnTo>
                    <a:pt x="48" y="112"/>
                  </a:lnTo>
                  <a:lnTo>
                    <a:pt x="46" y="109"/>
                  </a:lnTo>
                  <a:lnTo>
                    <a:pt x="44" y="107"/>
                  </a:lnTo>
                  <a:lnTo>
                    <a:pt x="44" y="107"/>
                  </a:lnTo>
                  <a:lnTo>
                    <a:pt x="46" y="103"/>
                  </a:lnTo>
                  <a:lnTo>
                    <a:pt x="48" y="101"/>
                  </a:lnTo>
                  <a:lnTo>
                    <a:pt x="49" y="100"/>
                  </a:lnTo>
                  <a:lnTo>
                    <a:pt x="51" y="100"/>
                  </a:lnTo>
                  <a:lnTo>
                    <a:pt x="51" y="100"/>
                  </a:lnTo>
                  <a:close/>
                  <a:moveTo>
                    <a:pt x="218" y="154"/>
                  </a:moveTo>
                  <a:lnTo>
                    <a:pt x="218" y="154"/>
                  </a:lnTo>
                  <a:lnTo>
                    <a:pt x="218" y="156"/>
                  </a:lnTo>
                  <a:lnTo>
                    <a:pt x="216" y="160"/>
                  </a:lnTo>
                  <a:lnTo>
                    <a:pt x="214" y="161"/>
                  </a:lnTo>
                  <a:lnTo>
                    <a:pt x="211" y="161"/>
                  </a:lnTo>
                  <a:lnTo>
                    <a:pt x="51" y="161"/>
                  </a:lnTo>
                  <a:lnTo>
                    <a:pt x="51" y="161"/>
                  </a:lnTo>
                  <a:lnTo>
                    <a:pt x="49" y="161"/>
                  </a:lnTo>
                  <a:lnTo>
                    <a:pt x="48" y="160"/>
                  </a:lnTo>
                  <a:lnTo>
                    <a:pt x="46" y="156"/>
                  </a:lnTo>
                  <a:lnTo>
                    <a:pt x="44" y="154"/>
                  </a:lnTo>
                  <a:lnTo>
                    <a:pt x="44" y="154"/>
                  </a:lnTo>
                  <a:lnTo>
                    <a:pt x="46" y="150"/>
                  </a:lnTo>
                  <a:lnTo>
                    <a:pt x="48" y="149"/>
                  </a:lnTo>
                  <a:lnTo>
                    <a:pt x="49" y="147"/>
                  </a:lnTo>
                  <a:lnTo>
                    <a:pt x="51" y="147"/>
                  </a:lnTo>
                  <a:lnTo>
                    <a:pt x="211" y="147"/>
                  </a:lnTo>
                  <a:lnTo>
                    <a:pt x="211" y="147"/>
                  </a:lnTo>
                  <a:lnTo>
                    <a:pt x="214" y="147"/>
                  </a:lnTo>
                  <a:lnTo>
                    <a:pt x="216" y="149"/>
                  </a:lnTo>
                  <a:lnTo>
                    <a:pt x="218" y="150"/>
                  </a:lnTo>
                  <a:lnTo>
                    <a:pt x="218" y="154"/>
                  </a:lnTo>
                  <a:lnTo>
                    <a:pt x="218" y="154"/>
                  </a:lnTo>
                  <a:close/>
                  <a:moveTo>
                    <a:pt x="218" y="199"/>
                  </a:moveTo>
                  <a:lnTo>
                    <a:pt x="218" y="199"/>
                  </a:lnTo>
                  <a:lnTo>
                    <a:pt x="218" y="203"/>
                  </a:lnTo>
                  <a:lnTo>
                    <a:pt x="216" y="205"/>
                  </a:lnTo>
                  <a:lnTo>
                    <a:pt x="214" y="207"/>
                  </a:lnTo>
                  <a:lnTo>
                    <a:pt x="211" y="207"/>
                  </a:lnTo>
                  <a:lnTo>
                    <a:pt x="51" y="207"/>
                  </a:lnTo>
                  <a:lnTo>
                    <a:pt x="51" y="207"/>
                  </a:lnTo>
                  <a:lnTo>
                    <a:pt x="49" y="207"/>
                  </a:lnTo>
                  <a:lnTo>
                    <a:pt x="48" y="205"/>
                  </a:lnTo>
                  <a:lnTo>
                    <a:pt x="46" y="203"/>
                  </a:lnTo>
                  <a:lnTo>
                    <a:pt x="44" y="199"/>
                  </a:lnTo>
                  <a:lnTo>
                    <a:pt x="44" y="199"/>
                  </a:lnTo>
                  <a:lnTo>
                    <a:pt x="46" y="198"/>
                  </a:lnTo>
                  <a:lnTo>
                    <a:pt x="48" y="194"/>
                  </a:lnTo>
                  <a:lnTo>
                    <a:pt x="49" y="194"/>
                  </a:lnTo>
                  <a:lnTo>
                    <a:pt x="51" y="192"/>
                  </a:lnTo>
                  <a:lnTo>
                    <a:pt x="211" y="192"/>
                  </a:lnTo>
                  <a:lnTo>
                    <a:pt x="211" y="192"/>
                  </a:lnTo>
                  <a:lnTo>
                    <a:pt x="214" y="194"/>
                  </a:lnTo>
                  <a:lnTo>
                    <a:pt x="216" y="194"/>
                  </a:lnTo>
                  <a:lnTo>
                    <a:pt x="218" y="198"/>
                  </a:lnTo>
                  <a:lnTo>
                    <a:pt x="218" y="199"/>
                  </a:lnTo>
                  <a:lnTo>
                    <a:pt x="218" y="199"/>
                  </a:lnTo>
                  <a:close/>
                  <a:moveTo>
                    <a:pt x="218" y="247"/>
                  </a:moveTo>
                  <a:lnTo>
                    <a:pt x="218" y="247"/>
                  </a:lnTo>
                  <a:lnTo>
                    <a:pt x="218" y="248"/>
                  </a:lnTo>
                  <a:lnTo>
                    <a:pt x="216" y="252"/>
                  </a:lnTo>
                  <a:lnTo>
                    <a:pt x="214" y="252"/>
                  </a:lnTo>
                  <a:lnTo>
                    <a:pt x="211" y="254"/>
                  </a:lnTo>
                  <a:lnTo>
                    <a:pt x="51" y="254"/>
                  </a:lnTo>
                  <a:lnTo>
                    <a:pt x="51" y="254"/>
                  </a:lnTo>
                  <a:lnTo>
                    <a:pt x="49" y="252"/>
                  </a:lnTo>
                  <a:lnTo>
                    <a:pt x="48" y="252"/>
                  </a:lnTo>
                  <a:lnTo>
                    <a:pt x="46" y="248"/>
                  </a:lnTo>
                  <a:lnTo>
                    <a:pt x="44" y="247"/>
                  </a:lnTo>
                  <a:lnTo>
                    <a:pt x="44" y="247"/>
                  </a:lnTo>
                  <a:lnTo>
                    <a:pt x="46" y="243"/>
                  </a:lnTo>
                  <a:lnTo>
                    <a:pt x="48" y="241"/>
                  </a:lnTo>
                  <a:lnTo>
                    <a:pt x="49" y="239"/>
                  </a:lnTo>
                  <a:lnTo>
                    <a:pt x="51" y="239"/>
                  </a:lnTo>
                  <a:lnTo>
                    <a:pt x="211" y="239"/>
                  </a:lnTo>
                  <a:lnTo>
                    <a:pt x="211" y="239"/>
                  </a:lnTo>
                  <a:lnTo>
                    <a:pt x="214" y="239"/>
                  </a:lnTo>
                  <a:lnTo>
                    <a:pt x="216" y="241"/>
                  </a:lnTo>
                  <a:lnTo>
                    <a:pt x="218" y="243"/>
                  </a:lnTo>
                  <a:lnTo>
                    <a:pt x="218" y="247"/>
                  </a:lnTo>
                  <a:lnTo>
                    <a:pt x="218" y="247"/>
                  </a:lnTo>
                  <a:close/>
                </a:path>
              </a:pathLst>
            </a:custGeom>
            <a:solidFill>
              <a:srgbClr val="0C0C0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E16D22"/>
                </a:solidFill>
                <a:latin typeface="Calibri"/>
                <a:ea typeface="Calibri"/>
                <a:cs typeface="Calibri"/>
                <a:sym typeface="Calibri"/>
              </a:endParaRPr>
            </a:p>
          </p:txBody>
        </p:sp>
      </p:grpSp>
      <p:grpSp>
        <p:nvGrpSpPr>
          <p:cNvPr id="262" name="Google Shape;262;p28"/>
          <p:cNvGrpSpPr/>
          <p:nvPr/>
        </p:nvGrpSpPr>
        <p:grpSpPr>
          <a:xfrm>
            <a:off x="331015" y="3036002"/>
            <a:ext cx="1395882" cy="947410"/>
            <a:chOff x="331015" y="2593345"/>
            <a:chExt cx="1395882" cy="947410"/>
          </a:xfrm>
        </p:grpSpPr>
        <p:grpSp>
          <p:nvGrpSpPr>
            <p:cNvPr id="263" name="Google Shape;263;p28"/>
            <p:cNvGrpSpPr/>
            <p:nvPr/>
          </p:nvGrpSpPr>
          <p:grpSpPr>
            <a:xfrm>
              <a:off x="331015" y="2593345"/>
              <a:ext cx="1395882" cy="947410"/>
              <a:chOff x="356719" y="1329280"/>
              <a:chExt cx="1395882" cy="947410"/>
            </a:xfrm>
          </p:grpSpPr>
          <p:sp>
            <p:nvSpPr>
              <p:cNvPr id="264" name="Google Shape;264;p28"/>
              <p:cNvSpPr/>
              <p:nvPr/>
            </p:nvSpPr>
            <p:spPr>
              <a:xfrm>
                <a:off x="762000" y="1329280"/>
                <a:ext cx="685800" cy="685800"/>
              </a:xfrm>
              <a:prstGeom prst="ellipse">
                <a:avLst/>
              </a:prstGeom>
              <a:noFill/>
              <a:ln w="1905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65" name="Google Shape;265;p28"/>
              <p:cNvSpPr txBox="1"/>
              <p:nvPr/>
            </p:nvSpPr>
            <p:spPr>
              <a:xfrm>
                <a:off x="356719" y="2015080"/>
                <a:ext cx="1395882" cy="2616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F8FD1"/>
                  </a:buClr>
                  <a:buSzPts val="1100"/>
                  <a:buFont typeface="Arial"/>
                  <a:buNone/>
                </a:pPr>
                <a:r>
                  <a:rPr lang="en-GB" sz="1100" b="0" i="0" u="none" strike="noStrike" cap="none">
                    <a:solidFill>
                      <a:srgbClr val="2F8FD1"/>
                    </a:solidFill>
                    <a:latin typeface="Calibri"/>
                    <a:ea typeface="Calibri"/>
                    <a:cs typeface="Calibri"/>
                    <a:sym typeface="Calibri"/>
                  </a:rPr>
                  <a:t>Teaching</a:t>
                </a:r>
                <a:endParaRPr/>
              </a:p>
            </p:txBody>
          </p:sp>
        </p:grpSp>
        <p:grpSp>
          <p:nvGrpSpPr>
            <p:cNvPr id="266" name="Google Shape;266;p28"/>
            <p:cNvGrpSpPr/>
            <p:nvPr/>
          </p:nvGrpSpPr>
          <p:grpSpPr>
            <a:xfrm>
              <a:off x="985685" y="2776667"/>
              <a:ext cx="187022" cy="337990"/>
              <a:chOff x="3386647" y="802411"/>
              <a:chExt cx="172336" cy="311450"/>
            </a:xfrm>
          </p:grpSpPr>
          <p:sp>
            <p:nvSpPr>
              <p:cNvPr id="267" name="Google Shape;267;p28"/>
              <p:cNvSpPr/>
              <p:nvPr/>
            </p:nvSpPr>
            <p:spPr>
              <a:xfrm>
                <a:off x="3459319" y="802411"/>
                <a:ext cx="51909" cy="51909"/>
              </a:xfrm>
              <a:custGeom>
                <a:avLst/>
                <a:gdLst/>
                <a:ahLst/>
                <a:cxnLst/>
                <a:rect l="l" t="t" r="r" b="b"/>
                <a:pathLst>
                  <a:path w="50" h="51" extrusionOk="0">
                    <a:moveTo>
                      <a:pt x="25" y="0"/>
                    </a:moveTo>
                    <a:lnTo>
                      <a:pt x="25" y="0"/>
                    </a:lnTo>
                    <a:lnTo>
                      <a:pt x="34" y="2"/>
                    </a:lnTo>
                    <a:lnTo>
                      <a:pt x="43" y="7"/>
                    </a:lnTo>
                    <a:lnTo>
                      <a:pt x="49" y="16"/>
                    </a:lnTo>
                    <a:lnTo>
                      <a:pt x="50" y="25"/>
                    </a:lnTo>
                    <a:lnTo>
                      <a:pt x="50" y="25"/>
                    </a:lnTo>
                    <a:lnTo>
                      <a:pt x="49" y="36"/>
                    </a:lnTo>
                    <a:lnTo>
                      <a:pt x="43" y="43"/>
                    </a:lnTo>
                    <a:lnTo>
                      <a:pt x="34" y="49"/>
                    </a:lnTo>
                    <a:lnTo>
                      <a:pt x="25" y="51"/>
                    </a:lnTo>
                    <a:lnTo>
                      <a:pt x="25" y="51"/>
                    </a:lnTo>
                    <a:lnTo>
                      <a:pt x="16" y="49"/>
                    </a:lnTo>
                    <a:lnTo>
                      <a:pt x="7" y="43"/>
                    </a:lnTo>
                    <a:lnTo>
                      <a:pt x="1" y="36"/>
                    </a:lnTo>
                    <a:lnTo>
                      <a:pt x="0" y="25"/>
                    </a:lnTo>
                    <a:lnTo>
                      <a:pt x="0" y="25"/>
                    </a:lnTo>
                    <a:lnTo>
                      <a:pt x="1" y="16"/>
                    </a:lnTo>
                    <a:lnTo>
                      <a:pt x="7" y="7"/>
                    </a:lnTo>
                    <a:lnTo>
                      <a:pt x="16" y="2"/>
                    </a:lnTo>
                    <a:lnTo>
                      <a:pt x="25" y="0"/>
                    </a:lnTo>
                    <a:lnTo>
                      <a:pt x="25" y="0"/>
                    </a:lnTo>
                    <a:close/>
                  </a:path>
                </a:pathLst>
              </a:custGeom>
              <a:solidFill>
                <a:srgbClr val="E16D2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E16D22"/>
                  </a:solidFill>
                  <a:latin typeface="Calibri"/>
                  <a:ea typeface="Calibri"/>
                  <a:cs typeface="Calibri"/>
                  <a:sym typeface="Calibri"/>
                </a:endParaRPr>
              </a:p>
            </p:txBody>
          </p:sp>
          <p:sp>
            <p:nvSpPr>
              <p:cNvPr id="268" name="Google Shape;268;p28"/>
              <p:cNvSpPr/>
              <p:nvPr/>
            </p:nvSpPr>
            <p:spPr>
              <a:xfrm>
                <a:off x="3386647" y="802411"/>
                <a:ext cx="172336" cy="311450"/>
              </a:xfrm>
              <a:custGeom>
                <a:avLst/>
                <a:gdLst/>
                <a:ahLst/>
                <a:cxnLst/>
                <a:rect l="l" t="t" r="r" b="b"/>
                <a:pathLst>
                  <a:path w="165" h="301" extrusionOk="0">
                    <a:moveTo>
                      <a:pt x="158" y="94"/>
                    </a:moveTo>
                    <a:lnTo>
                      <a:pt x="158" y="94"/>
                    </a:lnTo>
                    <a:lnTo>
                      <a:pt x="147" y="78"/>
                    </a:lnTo>
                    <a:lnTo>
                      <a:pt x="141" y="69"/>
                    </a:lnTo>
                    <a:lnTo>
                      <a:pt x="134" y="63"/>
                    </a:lnTo>
                    <a:lnTo>
                      <a:pt x="134" y="63"/>
                    </a:lnTo>
                    <a:lnTo>
                      <a:pt x="130" y="61"/>
                    </a:lnTo>
                    <a:lnTo>
                      <a:pt x="130" y="60"/>
                    </a:lnTo>
                    <a:lnTo>
                      <a:pt x="130" y="60"/>
                    </a:lnTo>
                    <a:lnTo>
                      <a:pt x="123" y="58"/>
                    </a:lnTo>
                    <a:lnTo>
                      <a:pt x="116" y="56"/>
                    </a:lnTo>
                    <a:lnTo>
                      <a:pt x="100" y="54"/>
                    </a:lnTo>
                    <a:lnTo>
                      <a:pt x="81" y="56"/>
                    </a:lnTo>
                    <a:lnTo>
                      <a:pt x="67" y="58"/>
                    </a:lnTo>
                    <a:lnTo>
                      <a:pt x="67" y="58"/>
                    </a:lnTo>
                    <a:lnTo>
                      <a:pt x="63" y="58"/>
                    </a:lnTo>
                    <a:lnTo>
                      <a:pt x="61" y="58"/>
                    </a:lnTo>
                    <a:lnTo>
                      <a:pt x="61" y="58"/>
                    </a:lnTo>
                    <a:lnTo>
                      <a:pt x="61" y="58"/>
                    </a:lnTo>
                    <a:lnTo>
                      <a:pt x="61" y="58"/>
                    </a:lnTo>
                    <a:lnTo>
                      <a:pt x="47" y="58"/>
                    </a:lnTo>
                    <a:lnTo>
                      <a:pt x="34" y="56"/>
                    </a:lnTo>
                    <a:lnTo>
                      <a:pt x="34" y="56"/>
                    </a:lnTo>
                    <a:lnTo>
                      <a:pt x="27" y="40"/>
                    </a:lnTo>
                    <a:lnTo>
                      <a:pt x="23" y="25"/>
                    </a:lnTo>
                    <a:lnTo>
                      <a:pt x="23" y="23"/>
                    </a:lnTo>
                    <a:lnTo>
                      <a:pt x="20" y="2"/>
                    </a:lnTo>
                    <a:lnTo>
                      <a:pt x="20" y="2"/>
                    </a:lnTo>
                    <a:lnTo>
                      <a:pt x="18" y="0"/>
                    </a:lnTo>
                    <a:lnTo>
                      <a:pt x="14" y="0"/>
                    </a:lnTo>
                    <a:lnTo>
                      <a:pt x="14" y="0"/>
                    </a:lnTo>
                    <a:lnTo>
                      <a:pt x="12" y="2"/>
                    </a:lnTo>
                    <a:lnTo>
                      <a:pt x="12" y="3"/>
                    </a:lnTo>
                    <a:lnTo>
                      <a:pt x="14" y="14"/>
                    </a:lnTo>
                    <a:lnTo>
                      <a:pt x="14" y="14"/>
                    </a:lnTo>
                    <a:lnTo>
                      <a:pt x="9" y="14"/>
                    </a:lnTo>
                    <a:lnTo>
                      <a:pt x="3" y="18"/>
                    </a:lnTo>
                    <a:lnTo>
                      <a:pt x="2" y="22"/>
                    </a:lnTo>
                    <a:lnTo>
                      <a:pt x="0" y="29"/>
                    </a:lnTo>
                    <a:lnTo>
                      <a:pt x="0" y="29"/>
                    </a:lnTo>
                    <a:lnTo>
                      <a:pt x="3" y="45"/>
                    </a:lnTo>
                    <a:lnTo>
                      <a:pt x="11" y="60"/>
                    </a:lnTo>
                    <a:lnTo>
                      <a:pt x="11" y="60"/>
                    </a:lnTo>
                    <a:lnTo>
                      <a:pt x="14" y="70"/>
                    </a:lnTo>
                    <a:lnTo>
                      <a:pt x="16" y="74"/>
                    </a:lnTo>
                    <a:lnTo>
                      <a:pt x="22" y="76"/>
                    </a:lnTo>
                    <a:lnTo>
                      <a:pt x="22" y="76"/>
                    </a:lnTo>
                    <a:lnTo>
                      <a:pt x="40" y="81"/>
                    </a:lnTo>
                    <a:lnTo>
                      <a:pt x="49" y="83"/>
                    </a:lnTo>
                    <a:lnTo>
                      <a:pt x="60" y="83"/>
                    </a:lnTo>
                    <a:lnTo>
                      <a:pt x="60" y="92"/>
                    </a:lnTo>
                    <a:lnTo>
                      <a:pt x="60" y="92"/>
                    </a:lnTo>
                    <a:lnTo>
                      <a:pt x="60" y="181"/>
                    </a:lnTo>
                    <a:lnTo>
                      <a:pt x="60" y="286"/>
                    </a:lnTo>
                    <a:lnTo>
                      <a:pt x="60" y="286"/>
                    </a:lnTo>
                    <a:lnTo>
                      <a:pt x="61" y="292"/>
                    </a:lnTo>
                    <a:lnTo>
                      <a:pt x="63" y="295"/>
                    </a:lnTo>
                    <a:lnTo>
                      <a:pt x="69" y="299"/>
                    </a:lnTo>
                    <a:lnTo>
                      <a:pt x="74" y="301"/>
                    </a:lnTo>
                    <a:lnTo>
                      <a:pt x="74" y="301"/>
                    </a:lnTo>
                    <a:lnTo>
                      <a:pt x="80" y="299"/>
                    </a:lnTo>
                    <a:lnTo>
                      <a:pt x="85" y="295"/>
                    </a:lnTo>
                    <a:lnTo>
                      <a:pt x="89" y="292"/>
                    </a:lnTo>
                    <a:lnTo>
                      <a:pt x="89" y="286"/>
                    </a:lnTo>
                    <a:lnTo>
                      <a:pt x="89" y="185"/>
                    </a:lnTo>
                    <a:lnTo>
                      <a:pt x="89" y="185"/>
                    </a:lnTo>
                    <a:lnTo>
                      <a:pt x="90" y="181"/>
                    </a:lnTo>
                    <a:lnTo>
                      <a:pt x="90" y="179"/>
                    </a:lnTo>
                    <a:lnTo>
                      <a:pt x="94" y="179"/>
                    </a:lnTo>
                    <a:lnTo>
                      <a:pt x="94" y="179"/>
                    </a:lnTo>
                    <a:lnTo>
                      <a:pt x="98" y="179"/>
                    </a:lnTo>
                    <a:lnTo>
                      <a:pt x="100" y="181"/>
                    </a:lnTo>
                    <a:lnTo>
                      <a:pt x="100" y="185"/>
                    </a:lnTo>
                    <a:lnTo>
                      <a:pt x="100" y="286"/>
                    </a:lnTo>
                    <a:lnTo>
                      <a:pt x="100" y="286"/>
                    </a:lnTo>
                    <a:lnTo>
                      <a:pt x="101" y="292"/>
                    </a:lnTo>
                    <a:lnTo>
                      <a:pt x="103" y="295"/>
                    </a:lnTo>
                    <a:lnTo>
                      <a:pt x="109" y="299"/>
                    </a:lnTo>
                    <a:lnTo>
                      <a:pt x="114" y="301"/>
                    </a:lnTo>
                    <a:lnTo>
                      <a:pt x="114" y="301"/>
                    </a:lnTo>
                    <a:lnTo>
                      <a:pt x="119" y="299"/>
                    </a:lnTo>
                    <a:lnTo>
                      <a:pt x="125" y="295"/>
                    </a:lnTo>
                    <a:lnTo>
                      <a:pt x="127" y="292"/>
                    </a:lnTo>
                    <a:lnTo>
                      <a:pt x="129" y="286"/>
                    </a:lnTo>
                    <a:lnTo>
                      <a:pt x="129" y="188"/>
                    </a:lnTo>
                    <a:lnTo>
                      <a:pt x="129" y="174"/>
                    </a:lnTo>
                    <a:lnTo>
                      <a:pt x="129" y="174"/>
                    </a:lnTo>
                    <a:lnTo>
                      <a:pt x="136" y="167"/>
                    </a:lnTo>
                    <a:lnTo>
                      <a:pt x="143" y="159"/>
                    </a:lnTo>
                    <a:lnTo>
                      <a:pt x="150" y="152"/>
                    </a:lnTo>
                    <a:lnTo>
                      <a:pt x="156" y="143"/>
                    </a:lnTo>
                    <a:lnTo>
                      <a:pt x="156" y="143"/>
                    </a:lnTo>
                    <a:lnTo>
                      <a:pt x="161" y="130"/>
                    </a:lnTo>
                    <a:lnTo>
                      <a:pt x="163" y="125"/>
                    </a:lnTo>
                    <a:lnTo>
                      <a:pt x="165" y="119"/>
                    </a:lnTo>
                    <a:lnTo>
                      <a:pt x="165" y="119"/>
                    </a:lnTo>
                    <a:lnTo>
                      <a:pt x="165" y="112"/>
                    </a:lnTo>
                    <a:lnTo>
                      <a:pt x="161" y="107"/>
                    </a:lnTo>
                    <a:lnTo>
                      <a:pt x="158" y="94"/>
                    </a:lnTo>
                    <a:lnTo>
                      <a:pt x="158" y="94"/>
                    </a:lnTo>
                    <a:close/>
                    <a:moveTo>
                      <a:pt x="139" y="119"/>
                    </a:moveTo>
                    <a:lnTo>
                      <a:pt x="139" y="119"/>
                    </a:lnTo>
                    <a:lnTo>
                      <a:pt x="134" y="130"/>
                    </a:lnTo>
                    <a:lnTo>
                      <a:pt x="134" y="130"/>
                    </a:lnTo>
                    <a:lnTo>
                      <a:pt x="129" y="141"/>
                    </a:lnTo>
                    <a:lnTo>
                      <a:pt x="129" y="92"/>
                    </a:lnTo>
                    <a:lnTo>
                      <a:pt x="129" y="92"/>
                    </a:lnTo>
                    <a:lnTo>
                      <a:pt x="136" y="105"/>
                    </a:lnTo>
                    <a:lnTo>
                      <a:pt x="141" y="118"/>
                    </a:lnTo>
                    <a:lnTo>
                      <a:pt x="141" y="118"/>
                    </a:lnTo>
                    <a:lnTo>
                      <a:pt x="139" y="119"/>
                    </a:lnTo>
                    <a:lnTo>
                      <a:pt x="139" y="119"/>
                    </a:lnTo>
                    <a:close/>
                    <a:moveTo>
                      <a:pt x="141" y="118"/>
                    </a:moveTo>
                    <a:lnTo>
                      <a:pt x="141" y="118"/>
                    </a:lnTo>
                    <a:close/>
                  </a:path>
                </a:pathLst>
              </a:custGeom>
              <a:solidFill>
                <a:srgbClr val="E16D2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E16D22"/>
                  </a:solidFill>
                  <a:latin typeface="Calibri"/>
                  <a:ea typeface="Calibri"/>
                  <a:cs typeface="Calibri"/>
                  <a:sym typeface="Calibri"/>
                </a:endParaRPr>
              </a:p>
            </p:txBody>
          </p:sp>
          <p:sp>
            <p:nvSpPr>
              <p:cNvPr id="269" name="Google Shape;269;p28"/>
              <p:cNvSpPr/>
              <p:nvPr/>
            </p:nvSpPr>
            <p:spPr>
              <a:xfrm>
                <a:off x="3386647" y="802411"/>
                <a:ext cx="172336" cy="311450"/>
              </a:xfrm>
              <a:custGeom>
                <a:avLst/>
                <a:gdLst/>
                <a:ahLst/>
                <a:cxnLst/>
                <a:rect l="l" t="t" r="r" b="b"/>
                <a:pathLst>
                  <a:path w="165" h="301" extrusionOk="0">
                    <a:moveTo>
                      <a:pt x="158" y="94"/>
                    </a:moveTo>
                    <a:lnTo>
                      <a:pt x="158" y="94"/>
                    </a:lnTo>
                    <a:lnTo>
                      <a:pt x="147" y="78"/>
                    </a:lnTo>
                    <a:lnTo>
                      <a:pt x="141" y="69"/>
                    </a:lnTo>
                    <a:lnTo>
                      <a:pt x="134" y="63"/>
                    </a:lnTo>
                    <a:lnTo>
                      <a:pt x="134" y="63"/>
                    </a:lnTo>
                    <a:lnTo>
                      <a:pt x="130" y="61"/>
                    </a:lnTo>
                    <a:lnTo>
                      <a:pt x="130" y="60"/>
                    </a:lnTo>
                    <a:lnTo>
                      <a:pt x="130" y="60"/>
                    </a:lnTo>
                    <a:lnTo>
                      <a:pt x="123" y="58"/>
                    </a:lnTo>
                    <a:lnTo>
                      <a:pt x="116" y="56"/>
                    </a:lnTo>
                    <a:lnTo>
                      <a:pt x="100" y="54"/>
                    </a:lnTo>
                    <a:lnTo>
                      <a:pt x="81" y="56"/>
                    </a:lnTo>
                    <a:lnTo>
                      <a:pt x="67" y="58"/>
                    </a:lnTo>
                    <a:lnTo>
                      <a:pt x="67" y="58"/>
                    </a:lnTo>
                    <a:lnTo>
                      <a:pt x="63" y="58"/>
                    </a:lnTo>
                    <a:lnTo>
                      <a:pt x="61" y="58"/>
                    </a:lnTo>
                    <a:lnTo>
                      <a:pt x="61" y="58"/>
                    </a:lnTo>
                    <a:lnTo>
                      <a:pt x="61" y="58"/>
                    </a:lnTo>
                    <a:lnTo>
                      <a:pt x="61" y="58"/>
                    </a:lnTo>
                    <a:lnTo>
                      <a:pt x="47" y="58"/>
                    </a:lnTo>
                    <a:lnTo>
                      <a:pt x="34" y="56"/>
                    </a:lnTo>
                    <a:lnTo>
                      <a:pt x="34" y="56"/>
                    </a:lnTo>
                    <a:lnTo>
                      <a:pt x="27" y="40"/>
                    </a:lnTo>
                    <a:lnTo>
                      <a:pt x="23" y="25"/>
                    </a:lnTo>
                    <a:lnTo>
                      <a:pt x="23" y="23"/>
                    </a:lnTo>
                    <a:lnTo>
                      <a:pt x="20" y="2"/>
                    </a:lnTo>
                    <a:lnTo>
                      <a:pt x="20" y="2"/>
                    </a:lnTo>
                    <a:lnTo>
                      <a:pt x="18" y="0"/>
                    </a:lnTo>
                    <a:lnTo>
                      <a:pt x="14" y="0"/>
                    </a:lnTo>
                    <a:lnTo>
                      <a:pt x="14" y="0"/>
                    </a:lnTo>
                    <a:lnTo>
                      <a:pt x="12" y="2"/>
                    </a:lnTo>
                    <a:lnTo>
                      <a:pt x="12" y="3"/>
                    </a:lnTo>
                    <a:lnTo>
                      <a:pt x="14" y="14"/>
                    </a:lnTo>
                    <a:lnTo>
                      <a:pt x="14" y="14"/>
                    </a:lnTo>
                    <a:lnTo>
                      <a:pt x="9" y="14"/>
                    </a:lnTo>
                    <a:lnTo>
                      <a:pt x="3" y="18"/>
                    </a:lnTo>
                    <a:lnTo>
                      <a:pt x="2" y="22"/>
                    </a:lnTo>
                    <a:lnTo>
                      <a:pt x="0" y="29"/>
                    </a:lnTo>
                    <a:lnTo>
                      <a:pt x="0" y="29"/>
                    </a:lnTo>
                    <a:lnTo>
                      <a:pt x="3" y="45"/>
                    </a:lnTo>
                    <a:lnTo>
                      <a:pt x="11" y="60"/>
                    </a:lnTo>
                    <a:lnTo>
                      <a:pt x="11" y="60"/>
                    </a:lnTo>
                    <a:lnTo>
                      <a:pt x="14" y="70"/>
                    </a:lnTo>
                    <a:lnTo>
                      <a:pt x="16" y="74"/>
                    </a:lnTo>
                    <a:lnTo>
                      <a:pt x="22" y="76"/>
                    </a:lnTo>
                    <a:lnTo>
                      <a:pt x="22" y="76"/>
                    </a:lnTo>
                    <a:lnTo>
                      <a:pt x="40" y="81"/>
                    </a:lnTo>
                    <a:lnTo>
                      <a:pt x="49" y="83"/>
                    </a:lnTo>
                    <a:lnTo>
                      <a:pt x="60" y="83"/>
                    </a:lnTo>
                    <a:lnTo>
                      <a:pt x="60" y="92"/>
                    </a:lnTo>
                    <a:lnTo>
                      <a:pt x="60" y="92"/>
                    </a:lnTo>
                    <a:lnTo>
                      <a:pt x="60" y="181"/>
                    </a:lnTo>
                    <a:lnTo>
                      <a:pt x="60" y="286"/>
                    </a:lnTo>
                    <a:lnTo>
                      <a:pt x="60" y="286"/>
                    </a:lnTo>
                    <a:lnTo>
                      <a:pt x="61" y="292"/>
                    </a:lnTo>
                    <a:lnTo>
                      <a:pt x="63" y="295"/>
                    </a:lnTo>
                    <a:lnTo>
                      <a:pt x="69" y="299"/>
                    </a:lnTo>
                    <a:lnTo>
                      <a:pt x="74" y="301"/>
                    </a:lnTo>
                    <a:lnTo>
                      <a:pt x="74" y="301"/>
                    </a:lnTo>
                    <a:lnTo>
                      <a:pt x="80" y="299"/>
                    </a:lnTo>
                    <a:lnTo>
                      <a:pt x="85" y="295"/>
                    </a:lnTo>
                    <a:lnTo>
                      <a:pt x="89" y="292"/>
                    </a:lnTo>
                    <a:lnTo>
                      <a:pt x="89" y="286"/>
                    </a:lnTo>
                    <a:lnTo>
                      <a:pt x="89" y="185"/>
                    </a:lnTo>
                    <a:lnTo>
                      <a:pt x="89" y="185"/>
                    </a:lnTo>
                    <a:lnTo>
                      <a:pt x="90" y="181"/>
                    </a:lnTo>
                    <a:lnTo>
                      <a:pt x="90" y="179"/>
                    </a:lnTo>
                    <a:lnTo>
                      <a:pt x="94" y="179"/>
                    </a:lnTo>
                    <a:lnTo>
                      <a:pt x="94" y="179"/>
                    </a:lnTo>
                    <a:lnTo>
                      <a:pt x="98" y="179"/>
                    </a:lnTo>
                    <a:lnTo>
                      <a:pt x="100" y="181"/>
                    </a:lnTo>
                    <a:lnTo>
                      <a:pt x="100" y="185"/>
                    </a:lnTo>
                    <a:lnTo>
                      <a:pt x="100" y="286"/>
                    </a:lnTo>
                    <a:lnTo>
                      <a:pt x="100" y="286"/>
                    </a:lnTo>
                    <a:lnTo>
                      <a:pt x="101" y="292"/>
                    </a:lnTo>
                    <a:lnTo>
                      <a:pt x="103" y="295"/>
                    </a:lnTo>
                    <a:lnTo>
                      <a:pt x="109" y="299"/>
                    </a:lnTo>
                    <a:lnTo>
                      <a:pt x="114" y="301"/>
                    </a:lnTo>
                    <a:lnTo>
                      <a:pt x="114" y="301"/>
                    </a:lnTo>
                    <a:lnTo>
                      <a:pt x="119" y="299"/>
                    </a:lnTo>
                    <a:lnTo>
                      <a:pt x="125" y="295"/>
                    </a:lnTo>
                    <a:lnTo>
                      <a:pt x="127" y="292"/>
                    </a:lnTo>
                    <a:lnTo>
                      <a:pt x="129" y="286"/>
                    </a:lnTo>
                    <a:lnTo>
                      <a:pt x="129" y="188"/>
                    </a:lnTo>
                    <a:lnTo>
                      <a:pt x="129" y="174"/>
                    </a:lnTo>
                    <a:lnTo>
                      <a:pt x="129" y="174"/>
                    </a:lnTo>
                    <a:lnTo>
                      <a:pt x="136" y="167"/>
                    </a:lnTo>
                    <a:lnTo>
                      <a:pt x="143" y="159"/>
                    </a:lnTo>
                    <a:lnTo>
                      <a:pt x="150" y="152"/>
                    </a:lnTo>
                    <a:lnTo>
                      <a:pt x="156" y="143"/>
                    </a:lnTo>
                    <a:lnTo>
                      <a:pt x="156" y="143"/>
                    </a:lnTo>
                    <a:lnTo>
                      <a:pt x="161" y="130"/>
                    </a:lnTo>
                    <a:lnTo>
                      <a:pt x="163" y="125"/>
                    </a:lnTo>
                    <a:lnTo>
                      <a:pt x="165" y="119"/>
                    </a:lnTo>
                    <a:lnTo>
                      <a:pt x="165" y="119"/>
                    </a:lnTo>
                    <a:lnTo>
                      <a:pt x="165" y="112"/>
                    </a:lnTo>
                    <a:lnTo>
                      <a:pt x="161" y="107"/>
                    </a:lnTo>
                    <a:lnTo>
                      <a:pt x="158" y="94"/>
                    </a:lnTo>
                    <a:lnTo>
                      <a:pt x="158" y="94"/>
                    </a:lnTo>
                  </a:path>
                </a:pathLst>
              </a:custGeom>
              <a:solidFill>
                <a:srgbClr val="0C0C0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E16D22"/>
                  </a:solidFill>
                  <a:latin typeface="Calibri"/>
                  <a:ea typeface="Calibri"/>
                  <a:cs typeface="Calibri"/>
                  <a:sym typeface="Calibri"/>
                </a:endParaRPr>
              </a:p>
            </p:txBody>
          </p:sp>
          <p:sp>
            <p:nvSpPr>
              <p:cNvPr id="270" name="Google Shape;270;p28"/>
              <p:cNvSpPr/>
              <p:nvPr/>
            </p:nvSpPr>
            <p:spPr>
              <a:xfrm>
                <a:off x="3521609" y="897922"/>
                <a:ext cx="12458" cy="51909"/>
              </a:xfrm>
              <a:custGeom>
                <a:avLst/>
                <a:gdLst/>
                <a:ahLst/>
                <a:cxnLst/>
                <a:rect l="l" t="t" r="r" b="b"/>
                <a:pathLst>
                  <a:path w="12" h="49" extrusionOk="0">
                    <a:moveTo>
                      <a:pt x="10" y="27"/>
                    </a:moveTo>
                    <a:lnTo>
                      <a:pt x="10" y="27"/>
                    </a:lnTo>
                    <a:lnTo>
                      <a:pt x="5" y="38"/>
                    </a:lnTo>
                    <a:lnTo>
                      <a:pt x="5" y="38"/>
                    </a:lnTo>
                    <a:lnTo>
                      <a:pt x="0" y="49"/>
                    </a:lnTo>
                    <a:lnTo>
                      <a:pt x="0" y="0"/>
                    </a:lnTo>
                    <a:lnTo>
                      <a:pt x="0" y="0"/>
                    </a:lnTo>
                    <a:lnTo>
                      <a:pt x="7" y="13"/>
                    </a:lnTo>
                    <a:lnTo>
                      <a:pt x="12" y="26"/>
                    </a:lnTo>
                    <a:lnTo>
                      <a:pt x="12" y="26"/>
                    </a:lnTo>
                    <a:lnTo>
                      <a:pt x="10" y="27"/>
                    </a:lnTo>
                    <a:lnTo>
                      <a:pt x="10" y="27"/>
                    </a:lnTo>
                  </a:path>
                </a:pathLst>
              </a:custGeom>
              <a:solidFill>
                <a:srgbClr val="E16D2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E16D22"/>
                  </a:solidFill>
                  <a:latin typeface="Calibri"/>
                  <a:ea typeface="Calibri"/>
                  <a:cs typeface="Calibri"/>
                  <a:sym typeface="Calibri"/>
                </a:endParaRPr>
              </a:p>
            </p:txBody>
          </p:sp>
          <p:cxnSp>
            <p:nvCxnSpPr>
              <p:cNvPr id="271" name="Google Shape;271;p28"/>
              <p:cNvCxnSpPr/>
              <p:nvPr/>
            </p:nvCxnSpPr>
            <p:spPr>
              <a:xfrm>
                <a:off x="3534067" y="924914"/>
                <a:ext cx="2077" cy="2077"/>
              </a:xfrm>
              <a:prstGeom prst="straightConnector1">
                <a:avLst/>
              </a:prstGeom>
              <a:solidFill>
                <a:srgbClr val="E16D22"/>
              </a:solidFill>
              <a:ln>
                <a:noFill/>
              </a:ln>
            </p:spPr>
          </p:cxnSp>
        </p:grpSp>
      </p:grpSp>
      <p:grpSp>
        <p:nvGrpSpPr>
          <p:cNvPr id="272" name="Google Shape;272;p28"/>
          <p:cNvGrpSpPr/>
          <p:nvPr/>
        </p:nvGrpSpPr>
        <p:grpSpPr>
          <a:xfrm>
            <a:off x="2083752" y="3036002"/>
            <a:ext cx="1395882" cy="947410"/>
            <a:chOff x="2083752" y="2593345"/>
            <a:chExt cx="1395882" cy="947410"/>
          </a:xfrm>
        </p:grpSpPr>
        <p:grpSp>
          <p:nvGrpSpPr>
            <p:cNvPr id="273" name="Google Shape;273;p28"/>
            <p:cNvGrpSpPr/>
            <p:nvPr/>
          </p:nvGrpSpPr>
          <p:grpSpPr>
            <a:xfrm>
              <a:off x="2083752" y="2593345"/>
              <a:ext cx="1395882" cy="947410"/>
              <a:chOff x="356719" y="1329280"/>
              <a:chExt cx="1395882" cy="947410"/>
            </a:xfrm>
          </p:grpSpPr>
          <p:sp>
            <p:nvSpPr>
              <p:cNvPr id="274" name="Google Shape;274;p28"/>
              <p:cNvSpPr/>
              <p:nvPr/>
            </p:nvSpPr>
            <p:spPr>
              <a:xfrm>
                <a:off x="762000" y="1329280"/>
                <a:ext cx="685800" cy="685800"/>
              </a:xfrm>
              <a:prstGeom prst="ellipse">
                <a:avLst/>
              </a:prstGeom>
              <a:noFill/>
              <a:ln w="1905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75" name="Google Shape;275;p28"/>
              <p:cNvSpPr txBox="1"/>
              <p:nvPr/>
            </p:nvSpPr>
            <p:spPr>
              <a:xfrm>
                <a:off x="356719" y="2015080"/>
                <a:ext cx="1395882" cy="2616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F8FD1"/>
                  </a:buClr>
                  <a:buSzPts val="1100"/>
                  <a:buFont typeface="Arial"/>
                  <a:buNone/>
                </a:pPr>
                <a:r>
                  <a:rPr lang="en-GB" sz="1100" b="0" i="0" u="none" strike="noStrike" cap="none">
                    <a:solidFill>
                      <a:srgbClr val="2F8FD1"/>
                    </a:solidFill>
                    <a:latin typeface="Calibri"/>
                    <a:ea typeface="Calibri"/>
                    <a:cs typeface="Calibri"/>
                    <a:sym typeface="Calibri"/>
                  </a:rPr>
                  <a:t>Cyber Security</a:t>
                </a:r>
                <a:endParaRPr/>
              </a:p>
            </p:txBody>
          </p:sp>
        </p:grpSp>
        <p:sp>
          <p:nvSpPr>
            <p:cNvPr id="276" name="Google Shape;276;p28"/>
            <p:cNvSpPr/>
            <p:nvPr/>
          </p:nvSpPr>
          <p:spPr>
            <a:xfrm>
              <a:off x="2631166" y="2779460"/>
              <a:ext cx="394776" cy="296836"/>
            </a:xfrm>
            <a:custGeom>
              <a:avLst/>
              <a:gdLst/>
              <a:ahLst/>
              <a:cxnLst/>
              <a:rect l="l" t="t" r="r" b="b"/>
              <a:pathLst>
                <a:path w="256" h="192" extrusionOk="0">
                  <a:moveTo>
                    <a:pt x="252" y="105"/>
                  </a:moveTo>
                  <a:cubicBezTo>
                    <a:pt x="252" y="105"/>
                    <a:pt x="252" y="105"/>
                    <a:pt x="252" y="105"/>
                  </a:cubicBezTo>
                  <a:cubicBezTo>
                    <a:pt x="204" y="153"/>
                    <a:pt x="204" y="153"/>
                    <a:pt x="204" y="153"/>
                  </a:cubicBezTo>
                  <a:cubicBezTo>
                    <a:pt x="204" y="153"/>
                    <a:pt x="204" y="153"/>
                    <a:pt x="204" y="153"/>
                  </a:cubicBezTo>
                  <a:cubicBezTo>
                    <a:pt x="202" y="155"/>
                    <a:pt x="199" y="156"/>
                    <a:pt x="196" y="156"/>
                  </a:cubicBezTo>
                  <a:cubicBezTo>
                    <a:pt x="189" y="156"/>
                    <a:pt x="184" y="151"/>
                    <a:pt x="184" y="144"/>
                  </a:cubicBezTo>
                  <a:cubicBezTo>
                    <a:pt x="184" y="141"/>
                    <a:pt x="185" y="138"/>
                    <a:pt x="188" y="136"/>
                  </a:cubicBezTo>
                  <a:cubicBezTo>
                    <a:pt x="188" y="136"/>
                    <a:pt x="188" y="136"/>
                    <a:pt x="188" y="136"/>
                  </a:cubicBezTo>
                  <a:cubicBezTo>
                    <a:pt x="227" y="96"/>
                    <a:pt x="227" y="96"/>
                    <a:pt x="227" y="96"/>
                  </a:cubicBezTo>
                  <a:cubicBezTo>
                    <a:pt x="188" y="57"/>
                    <a:pt x="188" y="57"/>
                    <a:pt x="188" y="57"/>
                  </a:cubicBezTo>
                  <a:cubicBezTo>
                    <a:pt x="188" y="57"/>
                    <a:pt x="188" y="57"/>
                    <a:pt x="188" y="57"/>
                  </a:cubicBezTo>
                  <a:cubicBezTo>
                    <a:pt x="185" y="54"/>
                    <a:pt x="184" y="51"/>
                    <a:pt x="184" y="48"/>
                  </a:cubicBezTo>
                  <a:cubicBezTo>
                    <a:pt x="184" y="41"/>
                    <a:pt x="189" y="36"/>
                    <a:pt x="196" y="36"/>
                  </a:cubicBezTo>
                  <a:cubicBezTo>
                    <a:pt x="199" y="36"/>
                    <a:pt x="202" y="37"/>
                    <a:pt x="205" y="40"/>
                  </a:cubicBezTo>
                  <a:cubicBezTo>
                    <a:pt x="205" y="40"/>
                    <a:pt x="205" y="40"/>
                    <a:pt x="205" y="40"/>
                  </a:cubicBezTo>
                  <a:cubicBezTo>
                    <a:pt x="252" y="87"/>
                    <a:pt x="252" y="87"/>
                    <a:pt x="252" y="87"/>
                  </a:cubicBezTo>
                  <a:cubicBezTo>
                    <a:pt x="254" y="89"/>
                    <a:pt x="256" y="92"/>
                    <a:pt x="256" y="96"/>
                  </a:cubicBezTo>
                  <a:cubicBezTo>
                    <a:pt x="256" y="99"/>
                    <a:pt x="255" y="102"/>
                    <a:pt x="252" y="105"/>
                  </a:cubicBezTo>
                  <a:moveTo>
                    <a:pt x="107" y="184"/>
                  </a:moveTo>
                  <a:cubicBezTo>
                    <a:pt x="106" y="189"/>
                    <a:pt x="101" y="192"/>
                    <a:pt x="96" y="192"/>
                  </a:cubicBezTo>
                  <a:cubicBezTo>
                    <a:pt x="89" y="192"/>
                    <a:pt x="84" y="187"/>
                    <a:pt x="84" y="180"/>
                  </a:cubicBezTo>
                  <a:cubicBezTo>
                    <a:pt x="84" y="178"/>
                    <a:pt x="84" y="177"/>
                    <a:pt x="85" y="176"/>
                  </a:cubicBezTo>
                  <a:cubicBezTo>
                    <a:pt x="149" y="8"/>
                    <a:pt x="149" y="8"/>
                    <a:pt x="149" y="8"/>
                  </a:cubicBezTo>
                  <a:cubicBezTo>
                    <a:pt x="150" y="3"/>
                    <a:pt x="155" y="0"/>
                    <a:pt x="160" y="0"/>
                  </a:cubicBezTo>
                  <a:cubicBezTo>
                    <a:pt x="167" y="0"/>
                    <a:pt x="172" y="5"/>
                    <a:pt x="172" y="12"/>
                  </a:cubicBezTo>
                  <a:cubicBezTo>
                    <a:pt x="172" y="14"/>
                    <a:pt x="172" y="15"/>
                    <a:pt x="171" y="16"/>
                  </a:cubicBezTo>
                  <a:lnTo>
                    <a:pt x="107" y="184"/>
                  </a:lnTo>
                  <a:close/>
                  <a:moveTo>
                    <a:pt x="68" y="57"/>
                  </a:moveTo>
                  <a:cubicBezTo>
                    <a:pt x="29" y="96"/>
                    <a:pt x="29" y="96"/>
                    <a:pt x="29" y="96"/>
                  </a:cubicBezTo>
                  <a:cubicBezTo>
                    <a:pt x="69" y="136"/>
                    <a:pt x="69" y="136"/>
                    <a:pt x="69" y="136"/>
                  </a:cubicBezTo>
                  <a:cubicBezTo>
                    <a:pt x="69" y="136"/>
                    <a:pt x="69" y="136"/>
                    <a:pt x="69" y="136"/>
                  </a:cubicBezTo>
                  <a:cubicBezTo>
                    <a:pt x="71" y="138"/>
                    <a:pt x="72" y="141"/>
                    <a:pt x="72" y="144"/>
                  </a:cubicBezTo>
                  <a:cubicBezTo>
                    <a:pt x="72" y="151"/>
                    <a:pt x="67" y="156"/>
                    <a:pt x="60" y="156"/>
                  </a:cubicBezTo>
                  <a:cubicBezTo>
                    <a:pt x="57" y="156"/>
                    <a:pt x="54" y="155"/>
                    <a:pt x="52" y="153"/>
                  </a:cubicBezTo>
                  <a:cubicBezTo>
                    <a:pt x="52" y="153"/>
                    <a:pt x="52" y="153"/>
                    <a:pt x="52" y="153"/>
                  </a:cubicBezTo>
                  <a:cubicBezTo>
                    <a:pt x="4" y="105"/>
                    <a:pt x="4" y="105"/>
                    <a:pt x="4" y="105"/>
                  </a:cubicBezTo>
                  <a:cubicBezTo>
                    <a:pt x="4" y="105"/>
                    <a:pt x="4" y="105"/>
                    <a:pt x="4" y="105"/>
                  </a:cubicBezTo>
                  <a:cubicBezTo>
                    <a:pt x="1" y="102"/>
                    <a:pt x="0" y="99"/>
                    <a:pt x="0" y="96"/>
                  </a:cubicBezTo>
                  <a:cubicBezTo>
                    <a:pt x="0" y="92"/>
                    <a:pt x="2" y="89"/>
                    <a:pt x="4" y="87"/>
                  </a:cubicBezTo>
                  <a:cubicBezTo>
                    <a:pt x="52" y="40"/>
                    <a:pt x="52" y="40"/>
                    <a:pt x="52" y="40"/>
                  </a:cubicBezTo>
                  <a:cubicBezTo>
                    <a:pt x="52" y="40"/>
                    <a:pt x="52" y="40"/>
                    <a:pt x="52" y="40"/>
                  </a:cubicBezTo>
                  <a:cubicBezTo>
                    <a:pt x="54" y="37"/>
                    <a:pt x="57" y="36"/>
                    <a:pt x="60" y="36"/>
                  </a:cubicBezTo>
                  <a:cubicBezTo>
                    <a:pt x="67" y="36"/>
                    <a:pt x="72" y="41"/>
                    <a:pt x="72" y="48"/>
                  </a:cubicBezTo>
                  <a:cubicBezTo>
                    <a:pt x="72" y="51"/>
                    <a:pt x="71" y="54"/>
                    <a:pt x="68" y="57"/>
                  </a:cubicBezTo>
                  <a:close/>
                </a:path>
              </a:pathLst>
            </a:custGeom>
            <a:solidFill>
              <a:srgbClr val="0C0C0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E16D22"/>
                </a:solidFill>
                <a:latin typeface="Calibri"/>
                <a:ea typeface="Calibri"/>
                <a:cs typeface="Calibri"/>
                <a:sym typeface="Calibri"/>
              </a:endParaRPr>
            </a:p>
          </p:txBody>
        </p:sp>
      </p:grpSp>
      <p:grpSp>
        <p:nvGrpSpPr>
          <p:cNvPr id="277" name="Google Shape;277;p28"/>
          <p:cNvGrpSpPr/>
          <p:nvPr/>
        </p:nvGrpSpPr>
        <p:grpSpPr>
          <a:xfrm>
            <a:off x="3903502" y="1793304"/>
            <a:ext cx="1395882" cy="942055"/>
            <a:chOff x="3903502" y="1350646"/>
            <a:chExt cx="1395882" cy="942055"/>
          </a:xfrm>
        </p:grpSpPr>
        <p:grpSp>
          <p:nvGrpSpPr>
            <p:cNvPr id="278" name="Google Shape;278;p28"/>
            <p:cNvGrpSpPr/>
            <p:nvPr/>
          </p:nvGrpSpPr>
          <p:grpSpPr>
            <a:xfrm>
              <a:off x="3903502" y="1350646"/>
              <a:ext cx="1395882" cy="942055"/>
              <a:chOff x="356719" y="1334635"/>
              <a:chExt cx="1395882" cy="942055"/>
            </a:xfrm>
          </p:grpSpPr>
          <p:sp>
            <p:nvSpPr>
              <p:cNvPr id="279" name="Google Shape;279;p28"/>
              <p:cNvSpPr/>
              <p:nvPr/>
            </p:nvSpPr>
            <p:spPr>
              <a:xfrm>
                <a:off x="736363" y="1334635"/>
                <a:ext cx="685800" cy="685800"/>
              </a:xfrm>
              <a:prstGeom prst="ellipse">
                <a:avLst/>
              </a:prstGeom>
              <a:noFill/>
              <a:ln w="1905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0" name="Google Shape;280;p28"/>
              <p:cNvSpPr txBox="1"/>
              <p:nvPr/>
            </p:nvSpPr>
            <p:spPr>
              <a:xfrm>
                <a:off x="356719" y="2015080"/>
                <a:ext cx="1395882" cy="2616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F8FD1"/>
                  </a:buClr>
                  <a:buSzPts val="1100"/>
                  <a:buFont typeface="Arial"/>
                  <a:buNone/>
                </a:pPr>
                <a:r>
                  <a:rPr lang="en-GB" sz="1100" b="0" i="0" u="none" strike="noStrike" cap="none">
                    <a:solidFill>
                      <a:srgbClr val="2F8FD1"/>
                    </a:solidFill>
                    <a:latin typeface="Calibri"/>
                    <a:ea typeface="Calibri"/>
                    <a:cs typeface="Calibri"/>
                    <a:sym typeface="Calibri"/>
                  </a:rPr>
                  <a:t>Horticulture</a:t>
                </a:r>
                <a:endParaRPr/>
              </a:p>
            </p:txBody>
          </p:sp>
        </p:grpSp>
        <p:sp>
          <p:nvSpPr>
            <p:cNvPr id="281" name="Google Shape;281;p28"/>
            <p:cNvSpPr/>
            <p:nvPr/>
          </p:nvSpPr>
          <p:spPr>
            <a:xfrm>
              <a:off x="4428658" y="1500491"/>
              <a:ext cx="394776" cy="394776"/>
            </a:xfrm>
            <a:custGeom>
              <a:avLst/>
              <a:gdLst/>
              <a:ahLst/>
              <a:cxnLst/>
              <a:rect l="l" t="t" r="r" b="b"/>
              <a:pathLst>
                <a:path w="256" h="256" extrusionOk="0">
                  <a:moveTo>
                    <a:pt x="244" y="140"/>
                  </a:moveTo>
                  <a:cubicBezTo>
                    <a:pt x="212" y="140"/>
                    <a:pt x="212" y="140"/>
                    <a:pt x="212" y="140"/>
                  </a:cubicBezTo>
                  <a:cubicBezTo>
                    <a:pt x="205" y="140"/>
                    <a:pt x="200" y="135"/>
                    <a:pt x="200" y="128"/>
                  </a:cubicBezTo>
                  <a:cubicBezTo>
                    <a:pt x="200" y="121"/>
                    <a:pt x="205" y="116"/>
                    <a:pt x="212" y="116"/>
                  </a:cubicBezTo>
                  <a:cubicBezTo>
                    <a:pt x="244" y="116"/>
                    <a:pt x="244" y="116"/>
                    <a:pt x="244" y="116"/>
                  </a:cubicBezTo>
                  <a:cubicBezTo>
                    <a:pt x="251" y="116"/>
                    <a:pt x="256" y="121"/>
                    <a:pt x="256" y="128"/>
                  </a:cubicBezTo>
                  <a:cubicBezTo>
                    <a:pt x="256" y="135"/>
                    <a:pt x="251" y="140"/>
                    <a:pt x="244" y="140"/>
                  </a:cubicBezTo>
                  <a:moveTo>
                    <a:pt x="220" y="52"/>
                  </a:moveTo>
                  <a:cubicBezTo>
                    <a:pt x="196" y="76"/>
                    <a:pt x="196" y="76"/>
                    <a:pt x="196" y="76"/>
                  </a:cubicBezTo>
                  <a:cubicBezTo>
                    <a:pt x="194" y="79"/>
                    <a:pt x="191" y="80"/>
                    <a:pt x="188" y="80"/>
                  </a:cubicBezTo>
                  <a:cubicBezTo>
                    <a:pt x="181" y="80"/>
                    <a:pt x="176" y="75"/>
                    <a:pt x="176" y="68"/>
                  </a:cubicBezTo>
                  <a:cubicBezTo>
                    <a:pt x="176" y="65"/>
                    <a:pt x="177" y="62"/>
                    <a:pt x="180" y="60"/>
                  </a:cubicBezTo>
                  <a:cubicBezTo>
                    <a:pt x="204" y="36"/>
                    <a:pt x="204" y="36"/>
                    <a:pt x="204" y="36"/>
                  </a:cubicBezTo>
                  <a:cubicBezTo>
                    <a:pt x="206" y="33"/>
                    <a:pt x="209" y="32"/>
                    <a:pt x="212" y="32"/>
                  </a:cubicBezTo>
                  <a:cubicBezTo>
                    <a:pt x="219" y="32"/>
                    <a:pt x="224" y="37"/>
                    <a:pt x="224" y="44"/>
                  </a:cubicBezTo>
                  <a:cubicBezTo>
                    <a:pt x="224" y="47"/>
                    <a:pt x="223" y="50"/>
                    <a:pt x="220" y="52"/>
                  </a:cubicBezTo>
                  <a:moveTo>
                    <a:pt x="128" y="256"/>
                  </a:moveTo>
                  <a:cubicBezTo>
                    <a:pt x="121" y="256"/>
                    <a:pt x="116" y="251"/>
                    <a:pt x="116" y="244"/>
                  </a:cubicBezTo>
                  <a:cubicBezTo>
                    <a:pt x="116" y="212"/>
                    <a:pt x="116" y="212"/>
                    <a:pt x="116" y="212"/>
                  </a:cubicBezTo>
                  <a:cubicBezTo>
                    <a:pt x="116" y="205"/>
                    <a:pt x="121" y="200"/>
                    <a:pt x="128" y="200"/>
                  </a:cubicBezTo>
                  <a:cubicBezTo>
                    <a:pt x="135" y="200"/>
                    <a:pt x="140" y="205"/>
                    <a:pt x="140" y="212"/>
                  </a:cubicBezTo>
                  <a:cubicBezTo>
                    <a:pt x="140" y="244"/>
                    <a:pt x="140" y="244"/>
                    <a:pt x="140" y="244"/>
                  </a:cubicBezTo>
                  <a:cubicBezTo>
                    <a:pt x="140" y="251"/>
                    <a:pt x="135" y="256"/>
                    <a:pt x="128" y="256"/>
                  </a:cubicBezTo>
                  <a:moveTo>
                    <a:pt x="128" y="56"/>
                  </a:moveTo>
                  <a:cubicBezTo>
                    <a:pt x="121" y="56"/>
                    <a:pt x="116" y="51"/>
                    <a:pt x="116" y="44"/>
                  </a:cubicBezTo>
                  <a:cubicBezTo>
                    <a:pt x="116" y="12"/>
                    <a:pt x="116" y="12"/>
                    <a:pt x="116" y="12"/>
                  </a:cubicBezTo>
                  <a:cubicBezTo>
                    <a:pt x="116" y="5"/>
                    <a:pt x="121" y="0"/>
                    <a:pt x="128" y="0"/>
                  </a:cubicBezTo>
                  <a:cubicBezTo>
                    <a:pt x="135" y="0"/>
                    <a:pt x="140" y="5"/>
                    <a:pt x="140" y="12"/>
                  </a:cubicBezTo>
                  <a:cubicBezTo>
                    <a:pt x="140" y="44"/>
                    <a:pt x="140" y="44"/>
                    <a:pt x="140" y="44"/>
                  </a:cubicBezTo>
                  <a:cubicBezTo>
                    <a:pt x="140" y="51"/>
                    <a:pt x="135" y="56"/>
                    <a:pt x="128" y="56"/>
                  </a:cubicBezTo>
                  <a:moveTo>
                    <a:pt x="76" y="196"/>
                  </a:moveTo>
                  <a:cubicBezTo>
                    <a:pt x="52" y="220"/>
                    <a:pt x="52" y="220"/>
                    <a:pt x="52" y="220"/>
                  </a:cubicBezTo>
                  <a:cubicBezTo>
                    <a:pt x="50" y="223"/>
                    <a:pt x="47" y="224"/>
                    <a:pt x="44" y="224"/>
                  </a:cubicBezTo>
                  <a:cubicBezTo>
                    <a:pt x="37" y="224"/>
                    <a:pt x="32" y="219"/>
                    <a:pt x="32" y="212"/>
                  </a:cubicBezTo>
                  <a:cubicBezTo>
                    <a:pt x="32" y="209"/>
                    <a:pt x="33" y="206"/>
                    <a:pt x="36" y="204"/>
                  </a:cubicBezTo>
                  <a:cubicBezTo>
                    <a:pt x="60" y="180"/>
                    <a:pt x="60" y="180"/>
                    <a:pt x="60" y="180"/>
                  </a:cubicBezTo>
                  <a:cubicBezTo>
                    <a:pt x="62" y="177"/>
                    <a:pt x="65" y="176"/>
                    <a:pt x="68" y="176"/>
                  </a:cubicBezTo>
                  <a:cubicBezTo>
                    <a:pt x="75" y="176"/>
                    <a:pt x="80" y="181"/>
                    <a:pt x="80" y="188"/>
                  </a:cubicBezTo>
                  <a:cubicBezTo>
                    <a:pt x="80" y="191"/>
                    <a:pt x="79" y="194"/>
                    <a:pt x="76" y="196"/>
                  </a:cubicBezTo>
                  <a:moveTo>
                    <a:pt x="68" y="80"/>
                  </a:moveTo>
                  <a:cubicBezTo>
                    <a:pt x="65" y="80"/>
                    <a:pt x="62" y="79"/>
                    <a:pt x="60" y="76"/>
                  </a:cubicBezTo>
                  <a:cubicBezTo>
                    <a:pt x="36" y="52"/>
                    <a:pt x="36" y="52"/>
                    <a:pt x="36" y="52"/>
                  </a:cubicBezTo>
                  <a:cubicBezTo>
                    <a:pt x="33" y="50"/>
                    <a:pt x="32" y="47"/>
                    <a:pt x="32" y="44"/>
                  </a:cubicBezTo>
                  <a:cubicBezTo>
                    <a:pt x="32" y="37"/>
                    <a:pt x="37" y="32"/>
                    <a:pt x="44" y="32"/>
                  </a:cubicBezTo>
                  <a:cubicBezTo>
                    <a:pt x="47" y="32"/>
                    <a:pt x="50" y="33"/>
                    <a:pt x="52" y="36"/>
                  </a:cubicBezTo>
                  <a:cubicBezTo>
                    <a:pt x="76" y="60"/>
                    <a:pt x="76" y="60"/>
                    <a:pt x="76" y="60"/>
                  </a:cubicBezTo>
                  <a:cubicBezTo>
                    <a:pt x="79" y="62"/>
                    <a:pt x="80" y="65"/>
                    <a:pt x="80" y="68"/>
                  </a:cubicBezTo>
                  <a:cubicBezTo>
                    <a:pt x="80" y="75"/>
                    <a:pt x="75" y="80"/>
                    <a:pt x="68" y="80"/>
                  </a:cubicBezTo>
                  <a:moveTo>
                    <a:pt x="56" y="128"/>
                  </a:moveTo>
                  <a:cubicBezTo>
                    <a:pt x="56" y="135"/>
                    <a:pt x="51" y="140"/>
                    <a:pt x="44" y="140"/>
                  </a:cubicBezTo>
                  <a:cubicBezTo>
                    <a:pt x="12" y="140"/>
                    <a:pt x="12" y="140"/>
                    <a:pt x="12" y="140"/>
                  </a:cubicBezTo>
                  <a:cubicBezTo>
                    <a:pt x="5" y="140"/>
                    <a:pt x="0" y="135"/>
                    <a:pt x="0" y="128"/>
                  </a:cubicBezTo>
                  <a:cubicBezTo>
                    <a:pt x="0" y="121"/>
                    <a:pt x="5" y="116"/>
                    <a:pt x="12" y="116"/>
                  </a:cubicBezTo>
                  <a:cubicBezTo>
                    <a:pt x="44" y="116"/>
                    <a:pt x="44" y="116"/>
                    <a:pt x="44" y="116"/>
                  </a:cubicBezTo>
                  <a:cubicBezTo>
                    <a:pt x="51" y="116"/>
                    <a:pt x="56" y="121"/>
                    <a:pt x="56" y="128"/>
                  </a:cubicBezTo>
                  <a:moveTo>
                    <a:pt x="188" y="176"/>
                  </a:moveTo>
                  <a:cubicBezTo>
                    <a:pt x="191" y="176"/>
                    <a:pt x="194" y="177"/>
                    <a:pt x="196" y="180"/>
                  </a:cubicBezTo>
                  <a:cubicBezTo>
                    <a:pt x="220" y="204"/>
                    <a:pt x="220" y="204"/>
                    <a:pt x="220" y="204"/>
                  </a:cubicBezTo>
                  <a:cubicBezTo>
                    <a:pt x="223" y="206"/>
                    <a:pt x="224" y="209"/>
                    <a:pt x="224" y="212"/>
                  </a:cubicBezTo>
                  <a:cubicBezTo>
                    <a:pt x="224" y="219"/>
                    <a:pt x="219" y="224"/>
                    <a:pt x="212" y="224"/>
                  </a:cubicBezTo>
                  <a:cubicBezTo>
                    <a:pt x="209" y="224"/>
                    <a:pt x="206" y="223"/>
                    <a:pt x="204" y="220"/>
                  </a:cubicBezTo>
                  <a:cubicBezTo>
                    <a:pt x="180" y="196"/>
                    <a:pt x="180" y="196"/>
                    <a:pt x="180" y="196"/>
                  </a:cubicBezTo>
                  <a:cubicBezTo>
                    <a:pt x="177" y="194"/>
                    <a:pt x="176" y="191"/>
                    <a:pt x="176" y="188"/>
                  </a:cubicBezTo>
                  <a:cubicBezTo>
                    <a:pt x="176" y="181"/>
                    <a:pt x="181" y="176"/>
                    <a:pt x="188" y="176"/>
                  </a:cubicBezTo>
                </a:path>
              </a:pathLst>
            </a:custGeom>
            <a:solidFill>
              <a:srgbClr val="0C0C0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E16D22"/>
                </a:solidFill>
                <a:latin typeface="Calibri"/>
                <a:ea typeface="Calibri"/>
                <a:cs typeface="Calibri"/>
                <a:sym typeface="Calibri"/>
              </a:endParaRPr>
            </a:p>
          </p:txBody>
        </p:sp>
      </p:grpSp>
      <p:grpSp>
        <p:nvGrpSpPr>
          <p:cNvPr id="282" name="Google Shape;282;p28"/>
          <p:cNvGrpSpPr/>
          <p:nvPr/>
        </p:nvGrpSpPr>
        <p:grpSpPr>
          <a:xfrm>
            <a:off x="3877865" y="3036002"/>
            <a:ext cx="1395882" cy="947410"/>
            <a:chOff x="3877865" y="2593345"/>
            <a:chExt cx="1395882" cy="947410"/>
          </a:xfrm>
        </p:grpSpPr>
        <p:grpSp>
          <p:nvGrpSpPr>
            <p:cNvPr id="283" name="Google Shape;283;p28"/>
            <p:cNvGrpSpPr/>
            <p:nvPr/>
          </p:nvGrpSpPr>
          <p:grpSpPr>
            <a:xfrm>
              <a:off x="3877865" y="2593345"/>
              <a:ext cx="1395882" cy="947410"/>
              <a:chOff x="356719" y="1329280"/>
              <a:chExt cx="1395882" cy="947410"/>
            </a:xfrm>
          </p:grpSpPr>
          <p:sp>
            <p:nvSpPr>
              <p:cNvPr id="284" name="Google Shape;284;p28"/>
              <p:cNvSpPr/>
              <p:nvPr/>
            </p:nvSpPr>
            <p:spPr>
              <a:xfrm>
                <a:off x="762000" y="1329280"/>
                <a:ext cx="685800" cy="685800"/>
              </a:xfrm>
              <a:prstGeom prst="ellipse">
                <a:avLst/>
              </a:prstGeom>
              <a:noFill/>
              <a:ln w="1905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5" name="Google Shape;285;p28"/>
              <p:cNvSpPr txBox="1"/>
              <p:nvPr/>
            </p:nvSpPr>
            <p:spPr>
              <a:xfrm>
                <a:off x="356719" y="2015080"/>
                <a:ext cx="1395882" cy="2616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F8FD1"/>
                  </a:buClr>
                  <a:buSzPts val="1100"/>
                  <a:buFont typeface="Arial"/>
                  <a:buNone/>
                </a:pPr>
                <a:r>
                  <a:rPr lang="en-GB" sz="1100" b="0" i="0" u="none" strike="noStrike" cap="none">
                    <a:solidFill>
                      <a:srgbClr val="2F8FD1"/>
                    </a:solidFill>
                    <a:latin typeface="Calibri"/>
                    <a:ea typeface="Calibri"/>
                    <a:cs typeface="Calibri"/>
                    <a:sym typeface="Calibri"/>
                  </a:rPr>
                  <a:t>Surveying</a:t>
                </a:r>
                <a:endParaRPr/>
              </a:p>
            </p:txBody>
          </p:sp>
        </p:grpSp>
        <p:sp>
          <p:nvSpPr>
            <p:cNvPr id="286" name="Google Shape;286;p28"/>
            <p:cNvSpPr/>
            <p:nvPr/>
          </p:nvSpPr>
          <p:spPr>
            <a:xfrm>
              <a:off x="4463084" y="2769021"/>
              <a:ext cx="315458" cy="317714"/>
            </a:xfrm>
            <a:custGeom>
              <a:avLst/>
              <a:gdLst/>
              <a:ahLst/>
              <a:cxnLst/>
              <a:rect l="l" t="t" r="r" b="b"/>
              <a:pathLst>
                <a:path w="281" h="281" extrusionOk="0">
                  <a:moveTo>
                    <a:pt x="262" y="0"/>
                  </a:moveTo>
                  <a:lnTo>
                    <a:pt x="36" y="0"/>
                  </a:lnTo>
                  <a:lnTo>
                    <a:pt x="36" y="38"/>
                  </a:lnTo>
                  <a:lnTo>
                    <a:pt x="9" y="38"/>
                  </a:lnTo>
                  <a:lnTo>
                    <a:pt x="9" y="38"/>
                  </a:lnTo>
                  <a:lnTo>
                    <a:pt x="5" y="38"/>
                  </a:lnTo>
                  <a:lnTo>
                    <a:pt x="1" y="40"/>
                  </a:lnTo>
                  <a:lnTo>
                    <a:pt x="0" y="41"/>
                  </a:lnTo>
                  <a:lnTo>
                    <a:pt x="0" y="45"/>
                  </a:lnTo>
                  <a:lnTo>
                    <a:pt x="0" y="65"/>
                  </a:lnTo>
                  <a:lnTo>
                    <a:pt x="0" y="65"/>
                  </a:lnTo>
                  <a:lnTo>
                    <a:pt x="0" y="69"/>
                  </a:lnTo>
                  <a:lnTo>
                    <a:pt x="1" y="72"/>
                  </a:lnTo>
                  <a:lnTo>
                    <a:pt x="5" y="74"/>
                  </a:lnTo>
                  <a:lnTo>
                    <a:pt x="9" y="74"/>
                  </a:lnTo>
                  <a:lnTo>
                    <a:pt x="36" y="74"/>
                  </a:lnTo>
                  <a:lnTo>
                    <a:pt x="36" y="94"/>
                  </a:lnTo>
                  <a:lnTo>
                    <a:pt x="9" y="94"/>
                  </a:lnTo>
                  <a:lnTo>
                    <a:pt x="9" y="94"/>
                  </a:lnTo>
                  <a:lnTo>
                    <a:pt x="5" y="94"/>
                  </a:lnTo>
                  <a:lnTo>
                    <a:pt x="1" y="96"/>
                  </a:lnTo>
                  <a:lnTo>
                    <a:pt x="0" y="99"/>
                  </a:lnTo>
                  <a:lnTo>
                    <a:pt x="0" y="103"/>
                  </a:lnTo>
                  <a:lnTo>
                    <a:pt x="0" y="121"/>
                  </a:lnTo>
                  <a:lnTo>
                    <a:pt x="0" y="121"/>
                  </a:lnTo>
                  <a:lnTo>
                    <a:pt x="0" y="125"/>
                  </a:lnTo>
                  <a:lnTo>
                    <a:pt x="1" y="128"/>
                  </a:lnTo>
                  <a:lnTo>
                    <a:pt x="5" y="130"/>
                  </a:lnTo>
                  <a:lnTo>
                    <a:pt x="9" y="130"/>
                  </a:lnTo>
                  <a:lnTo>
                    <a:pt x="36" y="130"/>
                  </a:lnTo>
                  <a:lnTo>
                    <a:pt x="36" y="150"/>
                  </a:lnTo>
                  <a:lnTo>
                    <a:pt x="9" y="150"/>
                  </a:lnTo>
                  <a:lnTo>
                    <a:pt x="9" y="150"/>
                  </a:lnTo>
                  <a:lnTo>
                    <a:pt x="5" y="150"/>
                  </a:lnTo>
                  <a:lnTo>
                    <a:pt x="1" y="152"/>
                  </a:lnTo>
                  <a:lnTo>
                    <a:pt x="0" y="156"/>
                  </a:lnTo>
                  <a:lnTo>
                    <a:pt x="0" y="159"/>
                  </a:lnTo>
                  <a:lnTo>
                    <a:pt x="0" y="177"/>
                  </a:lnTo>
                  <a:lnTo>
                    <a:pt x="0" y="177"/>
                  </a:lnTo>
                  <a:lnTo>
                    <a:pt x="0" y="181"/>
                  </a:lnTo>
                  <a:lnTo>
                    <a:pt x="1" y="185"/>
                  </a:lnTo>
                  <a:lnTo>
                    <a:pt x="5" y="186"/>
                  </a:lnTo>
                  <a:lnTo>
                    <a:pt x="9" y="186"/>
                  </a:lnTo>
                  <a:lnTo>
                    <a:pt x="36" y="186"/>
                  </a:lnTo>
                  <a:lnTo>
                    <a:pt x="36" y="206"/>
                  </a:lnTo>
                  <a:lnTo>
                    <a:pt x="9" y="206"/>
                  </a:lnTo>
                  <a:lnTo>
                    <a:pt x="9" y="206"/>
                  </a:lnTo>
                  <a:lnTo>
                    <a:pt x="5" y="206"/>
                  </a:lnTo>
                  <a:lnTo>
                    <a:pt x="1" y="208"/>
                  </a:lnTo>
                  <a:lnTo>
                    <a:pt x="0" y="212"/>
                  </a:lnTo>
                  <a:lnTo>
                    <a:pt x="0" y="215"/>
                  </a:lnTo>
                  <a:lnTo>
                    <a:pt x="0" y="234"/>
                  </a:lnTo>
                  <a:lnTo>
                    <a:pt x="0" y="234"/>
                  </a:lnTo>
                  <a:lnTo>
                    <a:pt x="0" y="237"/>
                  </a:lnTo>
                  <a:lnTo>
                    <a:pt x="1" y="241"/>
                  </a:lnTo>
                  <a:lnTo>
                    <a:pt x="5" y="243"/>
                  </a:lnTo>
                  <a:lnTo>
                    <a:pt x="9" y="243"/>
                  </a:lnTo>
                  <a:lnTo>
                    <a:pt x="36" y="243"/>
                  </a:lnTo>
                  <a:lnTo>
                    <a:pt x="36" y="281"/>
                  </a:lnTo>
                  <a:lnTo>
                    <a:pt x="262" y="281"/>
                  </a:lnTo>
                  <a:lnTo>
                    <a:pt x="262" y="281"/>
                  </a:lnTo>
                  <a:lnTo>
                    <a:pt x="270" y="279"/>
                  </a:lnTo>
                  <a:lnTo>
                    <a:pt x="275" y="275"/>
                  </a:lnTo>
                  <a:lnTo>
                    <a:pt x="279" y="270"/>
                  </a:lnTo>
                  <a:lnTo>
                    <a:pt x="281" y="261"/>
                  </a:lnTo>
                  <a:lnTo>
                    <a:pt x="281" y="18"/>
                  </a:lnTo>
                  <a:lnTo>
                    <a:pt x="281" y="18"/>
                  </a:lnTo>
                  <a:lnTo>
                    <a:pt x="279" y="11"/>
                  </a:lnTo>
                  <a:lnTo>
                    <a:pt x="275" y="5"/>
                  </a:lnTo>
                  <a:lnTo>
                    <a:pt x="270" y="1"/>
                  </a:lnTo>
                  <a:lnTo>
                    <a:pt x="262" y="0"/>
                  </a:lnTo>
                  <a:lnTo>
                    <a:pt x="262" y="0"/>
                  </a:lnTo>
                  <a:close/>
                  <a:moveTo>
                    <a:pt x="92" y="263"/>
                  </a:moveTo>
                  <a:lnTo>
                    <a:pt x="56" y="263"/>
                  </a:lnTo>
                  <a:lnTo>
                    <a:pt x="56" y="243"/>
                  </a:lnTo>
                  <a:lnTo>
                    <a:pt x="65" y="243"/>
                  </a:lnTo>
                  <a:lnTo>
                    <a:pt x="65" y="243"/>
                  </a:lnTo>
                  <a:lnTo>
                    <a:pt x="69" y="243"/>
                  </a:lnTo>
                  <a:lnTo>
                    <a:pt x="72" y="241"/>
                  </a:lnTo>
                  <a:lnTo>
                    <a:pt x="74" y="237"/>
                  </a:lnTo>
                  <a:lnTo>
                    <a:pt x="74" y="234"/>
                  </a:lnTo>
                  <a:lnTo>
                    <a:pt x="74" y="215"/>
                  </a:lnTo>
                  <a:lnTo>
                    <a:pt x="74" y="215"/>
                  </a:lnTo>
                  <a:lnTo>
                    <a:pt x="74" y="212"/>
                  </a:lnTo>
                  <a:lnTo>
                    <a:pt x="72" y="208"/>
                  </a:lnTo>
                  <a:lnTo>
                    <a:pt x="69" y="206"/>
                  </a:lnTo>
                  <a:lnTo>
                    <a:pt x="65" y="206"/>
                  </a:lnTo>
                  <a:lnTo>
                    <a:pt x="56" y="206"/>
                  </a:lnTo>
                  <a:lnTo>
                    <a:pt x="56" y="186"/>
                  </a:lnTo>
                  <a:lnTo>
                    <a:pt x="65" y="186"/>
                  </a:lnTo>
                  <a:lnTo>
                    <a:pt x="65" y="186"/>
                  </a:lnTo>
                  <a:lnTo>
                    <a:pt x="69" y="186"/>
                  </a:lnTo>
                  <a:lnTo>
                    <a:pt x="72" y="185"/>
                  </a:lnTo>
                  <a:lnTo>
                    <a:pt x="74" y="181"/>
                  </a:lnTo>
                  <a:lnTo>
                    <a:pt x="74" y="177"/>
                  </a:lnTo>
                  <a:lnTo>
                    <a:pt x="74" y="159"/>
                  </a:lnTo>
                  <a:lnTo>
                    <a:pt x="74" y="159"/>
                  </a:lnTo>
                  <a:lnTo>
                    <a:pt x="74" y="156"/>
                  </a:lnTo>
                  <a:lnTo>
                    <a:pt x="72" y="152"/>
                  </a:lnTo>
                  <a:lnTo>
                    <a:pt x="69" y="150"/>
                  </a:lnTo>
                  <a:lnTo>
                    <a:pt x="65" y="150"/>
                  </a:lnTo>
                  <a:lnTo>
                    <a:pt x="56" y="150"/>
                  </a:lnTo>
                  <a:lnTo>
                    <a:pt x="56" y="130"/>
                  </a:lnTo>
                  <a:lnTo>
                    <a:pt x="65" y="130"/>
                  </a:lnTo>
                  <a:lnTo>
                    <a:pt x="65" y="130"/>
                  </a:lnTo>
                  <a:lnTo>
                    <a:pt x="69" y="130"/>
                  </a:lnTo>
                  <a:lnTo>
                    <a:pt x="72" y="128"/>
                  </a:lnTo>
                  <a:lnTo>
                    <a:pt x="74" y="125"/>
                  </a:lnTo>
                  <a:lnTo>
                    <a:pt x="74" y="121"/>
                  </a:lnTo>
                  <a:lnTo>
                    <a:pt x="74" y="103"/>
                  </a:lnTo>
                  <a:lnTo>
                    <a:pt x="74" y="103"/>
                  </a:lnTo>
                  <a:lnTo>
                    <a:pt x="74" y="99"/>
                  </a:lnTo>
                  <a:lnTo>
                    <a:pt x="72" y="96"/>
                  </a:lnTo>
                  <a:lnTo>
                    <a:pt x="69" y="94"/>
                  </a:lnTo>
                  <a:lnTo>
                    <a:pt x="65" y="94"/>
                  </a:lnTo>
                  <a:lnTo>
                    <a:pt x="56" y="94"/>
                  </a:lnTo>
                  <a:lnTo>
                    <a:pt x="56" y="74"/>
                  </a:lnTo>
                  <a:lnTo>
                    <a:pt x="65" y="74"/>
                  </a:lnTo>
                  <a:lnTo>
                    <a:pt x="65" y="74"/>
                  </a:lnTo>
                  <a:lnTo>
                    <a:pt x="69" y="74"/>
                  </a:lnTo>
                  <a:lnTo>
                    <a:pt x="72" y="72"/>
                  </a:lnTo>
                  <a:lnTo>
                    <a:pt x="74" y="69"/>
                  </a:lnTo>
                  <a:lnTo>
                    <a:pt x="74" y="65"/>
                  </a:lnTo>
                  <a:lnTo>
                    <a:pt x="74" y="45"/>
                  </a:lnTo>
                  <a:lnTo>
                    <a:pt x="74" y="45"/>
                  </a:lnTo>
                  <a:lnTo>
                    <a:pt x="74" y="41"/>
                  </a:lnTo>
                  <a:lnTo>
                    <a:pt x="72" y="40"/>
                  </a:lnTo>
                  <a:lnTo>
                    <a:pt x="69" y="38"/>
                  </a:lnTo>
                  <a:lnTo>
                    <a:pt x="65" y="38"/>
                  </a:lnTo>
                  <a:lnTo>
                    <a:pt x="56" y="38"/>
                  </a:lnTo>
                  <a:lnTo>
                    <a:pt x="56" y="18"/>
                  </a:lnTo>
                  <a:lnTo>
                    <a:pt x="92" y="18"/>
                  </a:lnTo>
                  <a:lnTo>
                    <a:pt x="92" y="263"/>
                  </a:lnTo>
                  <a:close/>
                </a:path>
              </a:pathLst>
            </a:custGeom>
            <a:solidFill>
              <a:srgbClr val="0C0C0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E16D22"/>
                </a:solidFill>
                <a:latin typeface="Calibri"/>
                <a:ea typeface="Calibri"/>
                <a:cs typeface="Calibri"/>
                <a:sym typeface="Calibri"/>
              </a:endParaRPr>
            </a:p>
          </p:txBody>
        </p:sp>
      </p:grpSp>
      <p:grpSp>
        <p:nvGrpSpPr>
          <p:cNvPr id="287" name="Google Shape;287;p28"/>
          <p:cNvGrpSpPr/>
          <p:nvPr/>
        </p:nvGrpSpPr>
        <p:grpSpPr>
          <a:xfrm>
            <a:off x="7421117" y="1804458"/>
            <a:ext cx="1395882" cy="942055"/>
            <a:chOff x="7421117" y="1361800"/>
            <a:chExt cx="1395882" cy="942055"/>
          </a:xfrm>
        </p:grpSpPr>
        <p:grpSp>
          <p:nvGrpSpPr>
            <p:cNvPr id="288" name="Google Shape;288;p28"/>
            <p:cNvGrpSpPr/>
            <p:nvPr/>
          </p:nvGrpSpPr>
          <p:grpSpPr>
            <a:xfrm>
              <a:off x="7421117" y="1361800"/>
              <a:ext cx="1395882" cy="942055"/>
              <a:chOff x="356719" y="1334635"/>
              <a:chExt cx="1395882" cy="942055"/>
            </a:xfrm>
          </p:grpSpPr>
          <p:sp>
            <p:nvSpPr>
              <p:cNvPr id="289" name="Google Shape;289;p28"/>
              <p:cNvSpPr/>
              <p:nvPr/>
            </p:nvSpPr>
            <p:spPr>
              <a:xfrm>
                <a:off x="736363" y="1334635"/>
                <a:ext cx="685800" cy="685800"/>
              </a:xfrm>
              <a:prstGeom prst="ellipse">
                <a:avLst/>
              </a:prstGeom>
              <a:noFill/>
              <a:ln w="1905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90" name="Google Shape;290;p28"/>
              <p:cNvSpPr txBox="1"/>
              <p:nvPr/>
            </p:nvSpPr>
            <p:spPr>
              <a:xfrm>
                <a:off x="356719" y="2015080"/>
                <a:ext cx="1395882" cy="2616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F8FD1"/>
                  </a:buClr>
                  <a:buSzPts val="1100"/>
                  <a:buFont typeface="Arial"/>
                  <a:buNone/>
                </a:pPr>
                <a:r>
                  <a:rPr lang="en-GB" sz="1100" b="0" i="0" u="none" strike="noStrike" cap="none">
                    <a:solidFill>
                      <a:srgbClr val="2F8FD1"/>
                    </a:solidFill>
                    <a:latin typeface="Calibri"/>
                    <a:ea typeface="Calibri"/>
                    <a:cs typeface="Calibri"/>
                    <a:sym typeface="Calibri"/>
                  </a:rPr>
                  <a:t>Creative &amp; Digital</a:t>
                </a:r>
                <a:endParaRPr/>
              </a:p>
            </p:txBody>
          </p:sp>
        </p:grpSp>
        <p:grpSp>
          <p:nvGrpSpPr>
            <p:cNvPr id="291" name="Google Shape;291;p28"/>
            <p:cNvGrpSpPr/>
            <p:nvPr/>
          </p:nvGrpSpPr>
          <p:grpSpPr>
            <a:xfrm>
              <a:off x="7978555" y="1581959"/>
              <a:ext cx="330211" cy="255429"/>
              <a:chOff x="3727889" y="-113301"/>
              <a:chExt cx="548381" cy="424189"/>
            </a:xfrm>
          </p:grpSpPr>
          <p:sp>
            <p:nvSpPr>
              <p:cNvPr id="292" name="Google Shape;292;p28"/>
              <p:cNvSpPr/>
              <p:nvPr/>
            </p:nvSpPr>
            <p:spPr>
              <a:xfrm>
                <a:off x="3954500" y="47987"/>
                <a:ext cx="96773" cy="97580"/>
              </a:xfrm>
              <a:prstGeom prst="ellipse">
                <a:avLst/>
              </a:prstGeom>
              <a:solidFill>
                <a:srgbClr val="E16D22"/>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E16D22"/>
                  </a:solidFill>
                  <a:latin typeface="Calibri"/>
                  <a:ea typeface="Calibri"/>
                  <a:cs typeface="Calibri"/>
                  <a:sym typeface="Calibri"/>
                </a:endParaRPr>
              </a:p>
            </p:txBody>
          </p:sp>
          <p:sp>
            <p:nvSpPr>
              <p:cNvPr id="293" name="Google Shape;293;p28"/>
              <p:cNvSpPr/>
              <p:nvPr/>
            </p:nvSpPr>
            <p:spPr>
              <a:xfrm>
                <a:off x="4042402" y="-20560"/>
                <a:ext cx="98386" cy="238707"/>
              </a:xfrm>
              <a:custGeom>
                <a:avLst/>
                <a:gdLst/>
                <a:ahLst/>
                <a:cxnLst/>
                <a:rect l="l" t="t" r="r" b="b"/>
                <a:pathLst>
                  <a:path w="52" h="125" extrusionOk="0">
                    <a:moveTo>
                      <a:pt x="34" y="61"/>
                    </a:moveTo>
                    <a:cubicBezTo>
                      <a:pt x="34" y="84"/>
                      <a:pt x="20" y="104"/>
                      <a:pt x="0" y="112"/>
                    </a:cubicBezTo>
                    <a:cubicBezTo>
                      <a:pt x="15" y="125"/>
                      <a:pt x="15" y="125"/>
                      <a:pt x="15" y="125"/>
                    </a:cubicBezTo>
                    <a:cubicBezTo>
                      <a:pt x="37" y="113"/>
                      <a:pt x="52" y="89"/>
                      <a:pt x="52" y="61"/>
                    </a:cubicBezTo>
                    <a:cubicBezTo>
                      <a:pt x="52" y="35"/>
                      <a:pt x="39" y="13"/>
                      <a:pt x="18" y="0"/>
                    </a:cubicBezTo>
                    <a:cubicBezTo>
                      <a:pt x="4" y="12"/>
                      <a:pt x="4" y="12"/>
                      <a:pt x="4" y="12"/>
                    </a:cubicBezTo>
                    <a:cubicBezTo>
                      <a:pt x="22" y="21"/>
                      <a:pt x="34" y="40"/>
                      <a:pt x="34" y="61"/>
                    </a:cubicBezTo>
                    <a:close/>
                  </a:path>
                </a:pathLst>
              </a:custGeom>
              <a:solidFill>
                <a:srgbClr val="0C0C0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E16D22"/>
                  </a:solidFill>
                  <a:latin typeface="Calibri"/>
                  <a:ea typeface="Calibri"/>
                  <a:cs typeface="Calibri"/>
                  <a:sym typeface="Calibri"/>
                </a:endParaRPr>
              </a:p>
            </p:txBody>
          </p:sp>
          <p:sp>
            <p:nvSpPr>
              <p:cNvPr id="294" name="Google Shape;294;p28"/>
              <p:cNvSpPr/>
              <p:nvPr/>
            </p:nvSpPr>
            <p:spPr>
              <a:xfrm>
                <a:off x="4093208" y="-62495"/>
                <a:ext cx="114515" cy="322577"/>
              </a:xfrm>
              <a:custGeom>
                <a:avLst/>
                <a:gdLst/>
                <a:ahLst/>
                <a:cxnLst/>
                <a:rect l="l" t="t" r="r" b="b"/>
                <a:pathLst>
                  <a:path w="60" h="169" extrusionOk="0">
                    <a:moveTo>
                      <a:pt x="40" y="83"/>
                    </a:moveTo>
                    <a:cubicBezTo>
                      <a:pt x="40" y="114"/>
                      <a:pt x="24" y="140"/>
                      <a:pt x="0" y="155"/>
                    </a:cubicBezTo>
                    <a:cubicBezTo>
                      <a:pt x="15" y="169"/>
                      <a:pt x="15" y="169"/>
                      <a:pt x="15" y="169"/>
                    </a:cubicBezTo>
                    <a:cubicBezTo>
                      <a:pt x="42" y="150"/>
                      <a:pt x="60" y="119"/>
                      <a:pt x="60" y="83"/>
                    </a:cubicBezTo>
                    <a:cubicBezTo>
                      <a:pt x="60" y="49"/>
                      <a:pt x="44" y="19"/>
                      <a:pt x="19" y="0"/>
                    </a:cubicBezTo>
                    <a:cubicBezTo>
                      <a:pt x="3" y="14"/>
                      <a:pt x="3" y="14"/>
                      <a:pt x="3" y="14"/>
                    </a:cubicBezTo>
                    <a:cubicBezTo>
                      <a:pt x="25" y="29"/>
                      <a:pt x="40" y="54"/>
                      <a:pt x="40" y="83"/>
                    </a:cubicBezTo>
                    <a:close/>
                  </a:path>
                </a:pathLst>
              </a:custGeom>
              <a:solidFill>
                <a:srgbClr val="0C0C0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E16D22"/>
                  </a:solidFill>
                  <a:latin typeface="Calibri"/>
                  <a:ea typeface="Calibri"/>
                  <a:cs typeface="Calibri"/>
                  <a:sym typeface="Calibri"/>
                </a:endParaRPr>
              </a:p>
            </p:txBody>
          </p:sp>
          <p:sp>
            <p:nvSpPr>
              <p:cNvPr id="295" name="Google Shape;295;p28"/>
              <p:cNvSpPr/>
              <p:nvPr/>
            </p:nvSpPr>
            <p:spPr>
              <a:xfrm>
                <a:off x="4143207" y="-113301"/>
                <a:ext cx="133063" cy="424189"/>
              </a:xfrm>
              <a:custGeom>
                <a:avLst/>
                <a:gdLst/>
                <a:ahLst/>
                <a:cxnLst/>
                <a:rect l="l" t="t" r="r" b="b"/>
                <a:pathLst>
                  <a:path w="70" h="223" extrusionOk="0">
                    <a:moveTo>
                      <a:pt x="49" y="110"/>
                    </a:moveTo>
                    <a:cubicBezTo>
                      <a:pt x="49" y="151"/>
                      <a:pt x="30" y="186"/>
                      <a:pt x="0" y="209"/>
                    </a:cubicBezTo>
                    <a:cubicBezTo>
                      <a:pt x="16" y="223"/>
                      <a:pt x="16" y="223"/>
                      <a:pt x="16" y="223"/>
                    </a:cubicBezTo>
                    <a:cubicBezTo>
                      <a:pt x="49" y="197"/>
                      <a:pt x="70" y="156"/>
                      <a:pt x="70" y="110"/>
                    </a:cubicBezTo>
                    <a:cubicBezTo>
                      <a:pt x="70" y="66"/>
                      <a:pt x="50" y="26"/>
                      <a:pt x="19" y="0"/>
                    </a:cubicBezTo>
                    <a:cubicBezTo>
                      <a:pt x="3" y="14"/>
                      <a:pt x="3" y="14"/>
                      <a:pt x="3" y="14"/>
                    </a:cubicBezTo>
                    <a:cubicBezTo>
                      <a:pt x="31" y="37"/>
                      <a:pt x="49" y="71"/>
                      <a:pt x="49" y="110"/>
                    </a:cubicBezTo>
                    <a:close/>
                  </a:path>
                </a:pathLst>
              </a:custGeom>
              <a:solidFill>
                <a:srgbClr val="0C0C0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E16D22"/>
                  </a:solidFill>
                  <a:latin typeface="Calibri"/>
                  <a:ea typeface="Calibri"/>
                  <a:cs typeface="Calibri"/>
                  <a:sym typeface="Calibri"/>
                </a:endParaRPr>
              </a:p>
            </p:txBody>
          </p:sp>
          <p:sp>
            <p:nvSpPr>
              <p:cNvPr id="296" name="Google Shape;296;p28"/>
              <p:cNvSpPr/>
              <p:nvPr/>
            </p:nvSpPr>
            <p:spPr>
              <a:xfrm>
                <a:off x="3952887" y="52019"/>
                <a:ext cx="96773" cy="97580"/>
              </a:xfrm>
              <a:prstGeom prst="ellipse">
                <a:avLst/>
              </a:prstGeom>
              <a:solidFill>
                <a:srgbClr val="0C0C0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E16D22"/>
                  </a:solidFill>
                  <a:latin typeface="Calibri"/>
                  <a:ea typeface="Calibri"/>
                  <a:cs typeface="Calibri"/>
                  <a:sym typeface="Calibri"/>
                </a:endParaRPr>
              </a:p>
            </p:txBody>
          </p:sp>
          <p:sp>
            <p:nvSpPr>
              <p:cNvPr id="297" name="Google Shape;297;p28"/>
              <p:cNvSpPr/>
              <p:nvPr/>
            </p:nvSpPr>
            <p:spPr>
              <a:xfrm>
                <a:off x="3863371" y="-20560"/>
                <a:ext cx="98386" cy="238707"/>
              </a:xfrm>
              <a:custGeom>
                <a:avLst/>
                <a:gdLst/>
                <a:ahLst/>
                <a:cxnLst/>
                <a:rect l="l" t="t" r="r" b="b"/>
                <a:pathLst>
                  <a:path w="52" h="125" extrusionOk="0">
                    <a:moveTo>
                      <a:pt x="18" y="64"/>
                    </a:moveTo>
                    <a:cubicBezTo>
                      <a:pt x="18" y="41"/>
                      <a:pt x="32" y="21"/>
                      <a:pt x="52" y="13"/>
                    </a:cubicBezTo>
                    <a:cubicBezTo>
                      <a:pt x="38" y="0"/>
                      <a:pt x="38" y="0"/>
                      <a:pt x="38" y="0"/>
                    </a:cubicBezTo>
                    <a:cubicBezTo>
                      <a:pt x="15" y="12"/>
                      <a:pt x="0" y="36"/>
                      <a:pt x="0" y="64"/>
                    </a:cubicBezTo>
                    <a:cubicBezTo>
                      <a:pt x="0" y="90"/>
                      <a:pt x="14" y="113"/>
                      <a:pt x="34" y="125"/>
                    </a:cubicBezTo>
                    <a:cubicBezTo>
                      <a:pt x="48" y="113"/>
                      <a:pt x="48" y="113"/>
                      <a:pt x="48" y="113"/>
                    </a:cubicBezTo>
                    <a:cubicBezTo>
                      <a:pt x="30" y="104"/>
                      <a:pt x="18" y="85"/>
                      <a:pt x="18" y="64"/>
                    </a:cubicBezTo>
                    <a:close/>
                  </a:path>
                </a:pathLst>
              </a:custGeom>
              <a:solidFill>
                <a:srgbClr val="0C0C0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E16D22"/>
                  </a:solidFill>
                  <a:latin typeface="Calibri"/>
                  <a:ea typeface="Calibri"/>
                  <a:cs typeface="Calibri"/>
                  <a:sym typeface="Calibri"/>
                </a:endParaRPr>
              </a:p>
            </p:txBody>
          </p:sp>
          <p:sp>
            <p:nvSpPr>
              <p:cNvPr id="298" name="Google Shape;298;p28"/>
              <p:cNvSpPr/>
              <p:nvPr/>
            </p:nvSpPr>
            <p:spPr>
              <a:xfrm>
                <a:off x="3796437" y="-62495"/>
                <a:ext cx="116128" cy="322577"/>
              </a:xfrm>
              <a:custGeom>
                <a:avLst/>
                <a:gdLst/>
                <a:ahLst/>
                <a:cxnLst/>
                <a:rect l="l" t="t" r="r" b="b"/>
                <a:pathLst>
                  <a:path w="61" h="169" extrusionOk="0">
                    <a:moveTo>
                      <a:pt x="20" y="86"/>
                    </a:moveTo>
                    <a:cubicBezTo>
                      <a:pt x="20" y="55"/>
                      <a:pt x="36" y="29"/>
                      <a:pt x="61" y="14"/>
                    </a:cubicBezTo>
                    <a:cubicBezTo>
                      <a:pt x="45" y="0"/>
                      <a:pt x="45" y="0"/>
                      <a:pt x="45" y="0"/>
                    </a:cubicBezTo>
                    <a:cubicBezTo>
                      <a:pt x="18" y="19"/>
                      <a:pt x="0" y="50"/>
                      <a:pt x="0" y="86"/>
                    </a:cubicBezTo>
                    <a:cubicBezTo>
                      <a:pt x="0" y="120"/>
                      <a:pt x="16" y="150"/>
                      <a:pt x="42" y="169"/>
                    </a:cubicBezTo>
                    <a:cubicBezTo>
                      <a:pt x="57" y="155"/>
                      <a:pt x="57" y="155"/>
                      <a:pt x="57" y="155"/>
                    </a:cubicBezTo>
                    <a:cubicBezTo>
                      <a:pt x="35" y="140"/>
                      <a:pt x="20" y="115"/>
                      <a:pt x="20" y="86"/>
                    </a:cubicBezTo>
                    <a:close/>
                  </a:path>
                </a:pathLst>
              </a:custGeom>
              <a:solidFill>
                <a:srgbClr val="0C0C0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E16D22"/>
                  </a:solidFill>
                  <a:latin typeface="Calibri"/>
                  <a:ea typeface="Calibri"/>
                  <a:cs typeface="Calibri"/>
                  <a:sym typeface="Calibri"/>
                </a:endParaRPr>
              </a:p>
            </p:txBody>
          </p:sp>
          <p:sp>
            <p:nvSpPr>
              <p:cNvPr id="299" name="Google Shape;299;p28"/>
              <p:cNvSpPr/>
              <p:nvPr/>
            </p:nvSpPr>
            <p:spPr>
              <a:xfrm>
                <a:off x="3727889" y="-113301"/>
                <a:ext cx="133063" cy="424189"/>
              </a:xfrm>
              <a:custGeom>
                <a:avLst/>
                <a:gdLst/>
                <a:ahLst/>
                <a:cxnLst/>
                <a:rect l="l" t="t" r="r" b="b"/>
                <a:pathLst>
                  <a:path w="70" h="223" extrusionOk="0">
                    <a:moveTo>
                      <a:pt x="21" y="113"/>
                    </a:moveTo>
                    <a:cubicBezTo>
                      <a:pt x="21" y="73"/>
                      <a:pt x="40" y="37"/>
                      <a:pt x="70" y="14"/>
                    </a:cubicBezTo>
                    <a:cubicBezTo>
                      <a:pt x="54" y="0"/>
                      <a:pt x="54" y="0"/>
                      <a:pt x="54" y="0"/>
                    </a:cubicBezTo>
                    <a:cubicBezTo>
                      <a:pt x="21" y="26"/>
                      <a:pt x="0" y="67"/>
                      <a:pt x="0" y="113"/>
                    </a:cubicBezTo>
                    <a:cubicBezTo>
                      <a:pt x="0" y="157"/>
                      <a:pt x="20" y="197"/>
                      <a:pt x="51" y="223"/>
                    </a:cubicBezTo>
                    <a:cubicBezTo>
                      <a:pt x="67" y="209"/>
                      <a:pt x="67" y="209"/>
                      <a:pt x="67" y="209"/>
                    </a:cubicBezTo>
                    <a:cubicBezTo>
                      <a:pt x="39" y="186"/>
                      <a:pt x="21" y="152"/>
                      <a:pt x="21" y="113"/>
                    </a:cubicBezTo>
                    <a:close/>
                  </a:path>
                </a:pathLst>
              </a:custGeom>
              <a:solidFill>
                <a:srgbClr val="0C0C0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E16D22"/>
                  </a:solidFill>
                  <a:latin typeface="Calibri"/>
                  <a:ea typeface="Calibri"/>
                  <a:cs typeface="Calibri"/>
                  <a:sym typeface="Calibri"/>
                </a:endParaRPr>
              </a:p>
            </p:txBody>
          </p:sp>
        </p:grpSp>
      </p:grpSp>
      <p:grpSp>
        <p:nvGrpSpPr>
          <p:cNvPr id="300" name="Google Shape;300;p28"/>
          <p:cNvGrpSpPr/>
          <p:nvPr/>
        </p:nvGrpSpPr>
        <p:grpSpPr>
          <a:xfrm>
            <a:off x="5656239" y="4234541"/>
            <a:ext cx="1395882" cy="947410"/>
            <a:chOff x="5656239" y="3791884"/>
            <a:chExt cx="1395882" cy="947410"/>
          </a:xfrm>
        </p:grpSpPr>
        <p:grpSp>
          <p:nvGrpSpPr>
            <p:cNvPr id="301" name="Google Shape;301;p28"/>
            <p:cNvGrpSpPr/>
            <p:nvPr/>
          </p:nvGrpSpPr>
          <p:grpSpPr>
            <a:xfrm>
              <a:off x="5656239" y="3791884"/>
              <a:ext cx="1395882" cy="947410"/>
              <a:chOff x="356719" y="1329280"/>
              <a:chExt cx="1395882" cy="947410"/>
            </a:xfrm>
          </p:grpSpPr>
          <p:sp>
            <p:nvSpPr>
              <p:cNvPr id="302" name="Google Shape;302;p28"/>
              <p:cNvSpPr/>
              <p:nvPr/>
            </p:nvSpPr>
            <p:spPr>
              <a:xfrm>
                <a:off x="736363" y="1329280"/>
                <a:ext cx="685800" cy="685800"/>
              </a:xfrm>
              <a:prstGeom prst="ellipse">
                <a:avLst/>
              </a:prstGeom>
              <a:noFill/>
              <a:ln w="1905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03" name="Google Shape;303;p28"/>
              <p:cNvSpPr txBox="1"/>
              <p:nvPr/>
            </p:nvSpPr>
            <p:spPr>
              <a:xfrm>
                <a:off x="356719" y="2015080"/>
                <a:ext cx="1395882" cy="2616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F8FD1"/>
                  </a:buClr>
                  <a:buSzPts val="1100"/>
                  <a:buFont typeface="Arial"/>
                  <a:buNone/>
                </a:pPr>
                <a:r>
                  <a:rPr lang="en-GB" sz="1100" b="0" i="0" u="none" strike="noStrike" cap="none">
                    <a:solidFill>
                      <a:srgbClr val="2F8FD1"/>
                    </a:solidFill>
                    <a:latin typeface="Calibri"/>
                    <a:ea typeface="Calibri"/>
                    <a:cs typeface="Calibri"/>
                    <a:sym typeface="Calibri"/>
                  </a:rPr>
                  <a:t>Legal Services</a:t>
                </a:r>
                <a:endParaRPr/>
              </a:p>
            </p:txBody>
          </p:sp>
        </p:grpSp>
        <p:sp>
          <p:nvSpPr>
            <p:cNvPr id="304" name="Google Shape;304;p28"/>
            <p:cNvSpPr/>
            <p:nvPr/>
          </p:nvSpPr>
          <p:spPr>
            <a:xfrm>
              <a:off x="6181395" y="3948013"/>
              <a:ext cx="394776" cy="340532"/>
            </a:xfrm>
            <a:custGeom>
              <a:avLst/>
              <a:gdLst/>
              <a:ahLst/>
              <a:cxnLst/>
              <a:rect l="l" t="t" r="r" b="b"/>
              <a:pathLst>
                <a:path w="256" h="220" extrusionOk="0">
                  <a:moveTo>
                    <a:pt x="244" y="220"/>
                  </a:moveTo>
                  <a:cubicBezTo>
                    <a:pt x="12" y="220"/>
                    <a:pt x="12" y="220"/>
                    <a:pt x="12" y="220"/>
                  </a:cubicBezTo>
                  <a:cubicBezTo>
                    <a:pt x="5" y="220"/>
                    <a:pt x="0" y="215"/>
                    <a:pt x="0" y="208"/>
                  </a:cubicBezTo>
                  <a:cubicBezTo>
                    <a:pt x="0" y="132"/>
                    <a:pt x="0" y="132"/>
                    <a:pt x="0" y="132"/>
                  </a:cubicBezTo>
                  <a:cubicBezTo>
                    <a:pt x="0" y="132"/>
                    <a:pt x="0" y="132"/>
                    <a:pt x="0" y="132"/>
                  </a:cubicBezTo>
                  <a:cubicBezTo>
                    <a:pt x="0" y="130"/>
                    <a:pt x="0" y="129"/>
                    <a:pt x="1" y="128"/>
                  </a:cubicBezTo>
                  <a:cubicBezTo>
                    <a:pt x="33" y="44"/>
                    <a:pt x="33" y="44"/>
                    <a:pt x="33" y="44"/>
                  </a:cubicBezTo>
                  <a:cubicBezTo>
                    <a:pt x="34" y="39"/>
                    <a:pt x="39" y="36"/>
                    <a:pt x="44" y="36"/>
                  </a:cubicBezTo>
                  <a:cubicBezTo>
                    <a:pt x="64" y="36"/>
                    <a:pt x="64" y="36"/>
                    <a:pt x="64" y="36"/>
                  </a:cubicBezTo>
                  <a:cubicBezTo>
                    <a:pt x="76" y="36"/>
                    <a:pt x="76" y="36"/>
                    <a:pt x="76" y="36"/>
                  </a:cubicBezTo>
                  <a:cubicBezTo>
                    <a:pt x="76" y="37"/>
                    <a:pt x="76" y="39"/>
                    <a:pt x="76" y="40"/>
                  </a:cubicBezTo>
                  <a:cubicBezTo>
                    <a:pt x="76" y="48"/>
                    <a:pt x="80" y="56"/>
                    <a:pt x="87" y="60"/>
                  </a:cubicBezTo>
                  <a:cubicBezTo>
                    <a:pt x="64" y="60"/>
                    <a:pt x="64" y="60"/>
                    <a:pt x="64" y="60"/>
                  </a:cubicBezTo>
                  <a:cubicBezTo>
                    <a:pt x="52" y="60"/>
                    <a:pt x="52" y="60"/>
                    <a:pt x="52" y="60"/>
                  </a:cubicBezTo>
                  <a:cubicBezTo>
                    <a:pt x="29" y="120"/>
                    <a:pt x="29" y="120"/>
                    <a:pt x="29" y="120"/>
                  </a:cubicBezTo>
                  <a:cubicBezTo>
                    <a:pt x="60" y="120"/>
                    <a:pt x="60" y="120"/>
                    <a:pt x="60" y="120"/>
                  </a:cubicBezTo>
                  <a:cubicBezTo>
                    <a:pt x="68" y="120"/>
                    <a:pt x="68" y="120"/>
                    <a:pt x="68" y="120"/>
                  </a:cubicBezTo>
                  <a:cubicBezTo>
                    <a:pt x="75" y="120"/>
                    <a:pt x="80" y="125"/>
                    <a:pt x="80" y="132"/>
                  </a:cubicBezTo>
                  <a:cubicBezTo>
                    <a:pt x="80" y="144"/>
                    <a:pt x="80" y="144"/>
                    <a:pt x="80" y="144"/>
                  </a:cubicBezTo>
                  <a:cubicBezTo>
                    <a:pt x="176" y="144"/>
                    <a:pt x="176" y="144"/>
                    <a:pt x="176" y="144"/>
                  </a:cubicBezTo>
                  <a:cubicBezTo>
                    <a:pt x="176" y="132"/>
                    <a:pt x="176" y="132"/>
                    <a:pt x="176" y="132"/>
                  </a:cubicBezTo>
                  <a:cubicBezTo>
                    <a:pt x="176" y="125"/>
                    <a:pt x="181" y="120"/>
                    <a:pt x="188" y="120"/>
                  </a:cubicBezTo>
                  <a:cubicBezTo>
                    <a:pt x="200" y="120"/>
                    <a:pt x="200" y="120"/>
                    <a:pt x="200" y="120"/>
                  </a:cubicBezTo>
                  <a:cubicBezTo>
                    <a:pt x="227" y="120"/>
                    <a:pt x="227" y="120"/>
                    <a:pt x="227" y="120"/>
                  </a:cubicBezTo>
                  <a:cubicBezTo>
                    <a:pt x="204" y="60"/>
                    <a:pt x="204" y="60"/>
                    <a:pt x="204" y="60"/>
                  </a:cubicBezTo>
                  <a:cubicBezTo>
                    <a:pt x="192" y="60"/>
                    <a:pt x="192" y="60"/>
                    <a:pt x="192" y="60"/>
                  </a:cubicBezTo>
                  <a:cubicBezTo>
                    <a:pt x="169" y="60"/>
                    <a:pt x="169" y="60"/>
                    <a:pt x="169" y="60"/>
                  </a:cubicBezTo>
                  <a:cubicBezTo>
                    <a:pt x="176" y="56"/>
                    <a:pt x="180" y="48"/>
                    <a:pt x="180" y="40"/>
                  </a:cubicBezTo>
                  <a:cubicBezTo>
                    <a:pt x="180" y="39"/>
                    <a:pt x="180" y="37"/>
                    <a:pt x="180" y="36"/>
                  </a:cubicBezTo>
                  <a:cubicBezTo>
                    <a:pt x="192" y="36"/>
                    <a:pt x="192" y="36"/>
                    <a:pt x="192" y="36"/>
                  </a:cubicBezTo>
                  <a:cubicBezTo>
                    <a:pt x="212" y="36"/>
                    <a:pt x="212" y="36"/>
                    <a:pt x="212" y="36"/>
                  </a:cubicBezTo>
                  <a:cubicBezTo>
                    <a:pt x="217" y="36"/>
                    <a:pt x="222" y="39"/>
                    <a:pt x="223" y="44"/>
                  </a:cubicBezTo>
                  <a:cubicBezTo>
                    <a:pt x="255" y="128"/>
                    <a:pt x="255" y="128"/>
                    <a:pt x="255" y="128"/>
                  </a:cubicBezTo>
                  <a:cubicBezTo>
                    <a:pt x="256" y="129"/>
                    <a:pt x="256" y="130"/>
                    <a:pt x="256" y="132"/>
                  </a:cubicBezTo>
                  <a:cubicBezTo>
                    <a:pt x="256" y="208"/>
                    <a:pt x="256" y="208"/>
                    <a:pt x="256" y="208"/>
                  </a:cubicBezTo>
                  <a:cubicBezTo>
                    <a:pt x="256" y="215"/>
                    <a:pt x="251" y="220"/>
                    <a:pt x="244" y="220"/>
                  </a:cubicBezTo>
                  <a:moveTo>
                    <a:pt x="156" y="52"/>
                  </a:moveTo>
                  <a:cubicBezTo>
                    <a:pt x="153" y="52"/>
                    <a:pt x="150" y="51"/>
                    <a:pt x="148" y="48"/>
                  </a:cubicBezTo>
                  <a:cubicBezTo>
                    <a:pt x="140" y="41"/>
                    <a:pt x="140" y="41"/>
                    <a:pt x="140" y="41"/>
                  </a:cubicBezTo>
                  <a:cubicBezTo>
                    <a:pt x="140" y="88"/>
                    <a:pt x="140" y="88"/>
                    <a:pt x="140" y="88"/>
                  </a:cubicBezTo>
                  <a:cubicBezTo>
                    <a:pt x="140" y="116"/>
                    <a:pt x="140" y="116"/>
                    <a:pt x="140" y="116"/>
                  </a:cubicBezTo>
                  <a:cubicBezTo>
                    <a:pt x="140" y="123"/>
                    <a:pt x="135" y="128"/>
                    <a:pt x="128" y="128"/>
                  </a:cubicBezTo>
                  <a:cubicBezTo>
                    <a:pt x="121" y="128"/>
                    <a:pt x="116" y="123"/>
                    <a:pt x="116" y="116"/>
                  </a:cubicBezTo>
                  <a:cubicBezTo>
                    <a:pt x="116" y="96"/>
                    <a:pt x="116" y="96"/>
                    <a:pt x="116" y="96"/>
                  </a:cubicBezTo>
                  <a:cubicBezTo>
                    <a:pt x="116" y="41"/>
                    <a:pt x="116" y="41"/>
                    <a:pt x="116" y="41"/>
                  </a:cubicBezTo>
                  <a:cubicBezTo>
                    <a:pt x="108" y="48"/>
                    <a:pt x="108" y="48"/>
                    <a:pt x="108" y="48"/>
                  </a:cubicBezTo>
                  <a:cubicBezTo>
                    <a:pt x="106" y="51"/>
                    <a:pt x="103" y="52"/>
                    <a:pt x="100" y="52"/>
                  </a:cubicBezTo>
                  <a:cubicBezTo>
                    <a:pt x="93" y="52"/>
                    <a:pt x="88" y="47"/>
                    <a:pt x="88" y="40"/>
                  </a:cubicBezTo>
                  <a:cubicBezTo>
                    <a:pt x="88" y="37"/>
                    <a:pt x="89" y="34"/>
                    <a:pt x="92" y="32"/>
                  </a:cubicBezTo>
                  <a:cubicBezTo>
                    <a:pt x="120" y="4"/>
                    <a:pt x="120" y="4"/>
                    <a:pt x="120" y="4"/>
                  </a:cubicBezTo>
                  <a:cubicBezTo>
                    <a:pt x="122" y="1"/>
                    <a:pt x="125" y="0"/>
                    <a:pt x="128" y="0"/>
                  </a:cubicBezTo>
                  <a:cubicBezTo>
                    <a:pt x="131" y="0"/>
                    <a:pt x="134" y="1"/>
                    <a:pt x="136" y="4"/>
                  </a:cubicBezTo>
                  <a:cubicBezTo>
                    <a:pt x="164" y="32"/>
                    <a:pt x="164" y="32"/>
                    <a:pt x="164" y="32"/>
                  </a:cubicBezTo>
                  <a:cubicBezTo>
                    <a:pt x="167" y="34"/>
                    <a:pt x="168" y="37"/>
                    <a:pt x="168" y="40"/>
                  </a:cubicBezTo>
                  <a:cubicBezTo>
                    <a:pt x="168" y="47"/>
                    <a:pt x="163" y="52"/>
                    <a:pt x="156" y="52"/>
                  </a:cubicBezTo>
                </a:path>
              </a:pathLst>
            </a:custGeom>
            <a:solidFill>
              <a:srgbClr val="0C0C0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E16D22"/>
                </a:solidFill>
                <a:latin typeface="Calibri"/>
                <a:ea typeface="Calibri"/>
                <a:cs typeface="Calibri"/>
                <a:sym typeface="Calibri"/>
              </a:endParaRPr>
            </a:p>
          </p:txBody>
        </p:sp>
      </p:grpSp>
      <p:grpSp>
        <p:nvGrpSpPr>
          <p:cNvPr id="305" name="Google Shape;305;p28"/>
          <p:cNvGrpSpPr/>
          <p:nvPr/>
        </p:nvGrpSpPr>
        <p:grpSpPr>
          <a:xfrm>
            <a:off x="7421117" y="4245695"/>
            <a:ext cx="1395882" cy="947410"/>
            <a:chOff x="7421117" y="3803038"/>
            <a:chExt cx="1395882" cy="947410"/>
          </a:xfrm>
        </p:grpSpPr>
        <p:grpSp>
          <p:nvGrpSpPr>
            <p:cNvPr id="306" name="Google Shape;306;p28"/>
            <p:cNvGrpSpPr/>
            <p:nvPr/>
          </p:nvGrpSpPr>
          <p:grpSpPr>
            <a:xfrm>
              <a:off x="7421117" y="3803038"/>
              <a:ext cx="1395882" cy="947410"/>
              <a:chOff x="356719" y="1329280"/>
              <a:chExt cx="1395882" cy="947410"/>
            </a:xfrm>
          </p:grpSpPr>
          <p:sp>
            <p:nvSpPr>
              <p:cNvPr id="307" name="Google Shape;307;p28"/>
              <p:cNvSpPr/>
              <p:nvPr/>
            </p:nvSpPr>
            <p:spPr>
              <a:xfrm>
                <a:off x="736363" y="1329280"/>
                <a:ext cx="685800" cy="685800"/>
              </a:xfrm>
              <a:prstGeom prst="ellipse">
                <a:avLst/>
              </a:prstGeom>
              <a:noFill/>
              <a:ln w="1905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08" name="Google Shape;308;p28"/>
              <p:cNvSpPr txBox="1"/>
              <p:nvPr/>
            </p:nvSpPr>
            <p:spPr>
              <a:xfrm>
                <a:off x="356719" y="2015080"/>
                <a:ext cx="1395882" cy="2616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F8FD1"/>
                  </a:buClr>
                  <a:buSzPts val="1100"/>
                  <a:buFont typeface="Arial"/>
                  <a:buNone/>
                </a:pPr>
                <a:r>
                  <a:rPr lang="en-GB" sz="1100" b="0" i="0" u="none" strike="noStrike" cap="none">
                    <a:solidFill>
                      <a:srgbClr val="2F8FD1"/>
                    </a:solidFill>
                    <a:latin typeface="Calibri"/>
                    <a:ea typeface="Calibri"/>
                    <a:cs typeface="Calibri"/>
                    <a:sym typeface="Calibri"/>
                  </a:rPr>
                  <a:t>Journalism</a:t>
                </a:r>
                <a:endParaRPr/>
              </a:p>
            </p:txBody>
          </p:sp>
        </p:grpSp>
        <p:sp>
          <p:nvSpPr>
            <p:cNvPr id="309" name="Google Shape;309;p28"/>
            <p:cNvSpPr/>
            <p:nvPr/>
          </p:nvSpPr>
          <p:spPr>
            <a:xfrm>
              <a:off x="7938422" y="3980689"/>
              <a:ext cx="407844" cy="333484"/>
            </a:xfrm>
            <a:custGeom>
              <a:avLst/>
              <a:gdLst/>
              <a:ahLst/>
              <a:cxnLst/>
              <a:rect l="l" t="t" r="r" b="b"/>
              <a:pathLst>
                <a:path w="361" h="297" extrusionOk="0">
                  <a:moveTo>
                    <a:pt x="330" y="0"/>
                  </a:moveTo>
                  <a:lnTo>
                    <a:pt x="254" y="0"/>
                  </a:lnTo>
                  <a:lnTo>
                    <a:pt x="254" y="0"/>
                  </a:lnTo>
                  <a:lnTo>
                    <a:pt x="239" y="2"/>
                  </a:lnTo>
                  <a:lnTo>
                    <a:pt x="225" y="7"/>
                  </a:lnTo>
                  <a:lnTo>
                    <a:pt x="210" y="15"/>
                  </a:lnTo>
                  <a:lnTo>
                    <a:pt x="199" y="24"/>
                  </a:lnTo>
                  <a:lnTo>
                    <a:pt x="74" y="149"/>
                  </a:lnTo>
                  <a:lnTo>
                    <a:pt x="74" y="149"/>
                  </a:lnTo>
                  <a:lnTo>
                    <a:pt x="69" y="154"/>
                  </a:lnTo>
                  <a:lnTo>
                    <a:pt x="67" y="160"/>
                  </a:lnTo>
                  <a:lnTo>
                    <a:pt x="65" y="165"/>
                  </a:lnTo>
                  <a:lnTo>
                    <a:pt x="63" y="172"/>
                  </a:lnTo>
                  <a:lnTo>
                    <a:pt x="65" y="178"/>
                  </a:lnTo>
                  <a:lnTo>
                    <a:pt x="67" y="183"/>
                  </a:lnTo>
                  <a:lnTo>
                    <a:pt x="69" y="189"/>
                  </a:lnTo>
                  <a:lnTo>
                    <a:pt x="74" y="194"/>
                  </a:lnTo>
                  <a:lnTo>
                    <a:pt x="167" y="288"/>
                  </a:lnTo>
                  <a:lnTo>
                    <a:pt x="167" y="288"/>
                  </a:lnTo>
                  <a:lnTo>
                    <a:pt x="172" y="292"/>
                  </a:lnTo>
                  <a:lnTo>
                    <a:pt x="178" y="296"/>
                  </a:lnTo>
                  <a:lnTo>
                    <a:pt x="183" y="297"/>
                  </a:lnTo>
                  <a:lnTo>
                    <a:pt x="190" y="297"/>
                  </a:lnTo>
                  <a:lnTo>
                    <a:pt x="196" y="297"/>
                  </a:lnTo>
                  <a:lnTo>
                    <a:pt x="201" y="296"/>
                  </a:lnTo>
                  <a:lnTo>
                    <a:pt x="208" y="292"/>
                  </a:lnTo>
                  <a:lnTo>
                    <a:pt x="212" y="288"/>
                  </a:lnTo>
                  <a:lnTo>
                    <a:pt x="339" y="162"/>
                  </a:lnTo>
                  <a:lnTo>
                    <a:pt x="339" y="162"/>
                  </a:lnTo>
                  <a:lnTo>
                    <a:pt x="348" y="151"/>
                  </a:lnTo>
                  <a:lnTo>
                    <a:pt x="355" y="136"/>
                  </a:lnTo>
                  <a:lnTo>
                    <a:pt x="359" y="122"/>
                  </a:lnTo>
                  <a:lnTo>
                    <a:pt x="361" y="107"/>
                  </a:lnTo>
                  <a:lnTo>
                    <a:pt x="361" y="33"/>
                  </a:lnTo>
                  <a:lnTo>
                    <a:pt x="361" y="33"/>
                  </a:lnTo>
                  <a:lnTo>
                    <a:pt x="361" y="26"/>
                  </a:lnTo>
                  <a:lnTo>
                    <a:pt x="359" y="20"/>
                  </a:lnTo>
                  <a:lnTo>
                    <a:pt x="355" y="15"/>
                  </a:lnTo>
                  <a:lnTo>
                    <a:pt x="352" y="9"/>
                  </a:lnTo>
                  <a:lnTo>
                    <a:pt x="346" y="6"/>
                  </a:lnTo>
                  <a:lnTo>
                    <a:pt x="341" y="4"/>
                  </a:lnTo>
                  <a:lnTo>
                    <a:pt x="335" y="2"/>
                  </a:lnTo>
                  <a:lnTo>
                    <a:pt x="330" y="0"/>
                  </a:lnTo>
                  <a:lnTo>
                    <a:pt x="330" y="0"/>
                  </a:lnTo>
                  <a:close/>
                  <a:moveTo>
                    <a:pt x="286" y="107"/>
                  </a:moveTo>
                  <a:lnTo>
                    <a:pt x="286" y="107"/>
                  </a:lnTo>
                  <a:lnTo>
                    <a:pt x="279" y="107"/>
                  </a:lnTo>
                  <a:lnTo>
                    <a:pt x="274" y="105"/>
                  </a:lnTo>
                  <a:lnTo>
                    <a:pt x="268" y="102"/>
                  </a:lnTo>
                  <a:lnTo>
                    <a:pt x="263" y="98"/>
                  </a:lnTo>
                  <a:lnTo>
                    <a:pt x="259" y="93"/>
                  </a:lnTo>
                  <a:lnTo>
                    <a:pt x="257" y="87"/>
                  </a:lnTo>
                  <a:lnTo>
                    <a:pt x="256" y="82"/>
                  </a:lnTo>
                  <a:lnTo>
                    <a:pt x="254" y="74"/>
                  </a:lnTo>
                  <a:lnTo>
                    <a:pt x="254" y="74"/>
                  </a:lnTo>
                  <a:lnTo>
                    <a:pt x="256" y="69"/>
                  </a:lnTo>
                  <a:lnTo>
                    <a:pt x="257" y="64"/>
                  </a:lnTo>
                  <a:lnTo>
                    <a:pt x="259" y="58"/>
                  </a:lnTo>
                  <a:lnTo>
                    <a:pt x="263" y="53"/>
                  </a:lnTo>
                  <a:lnTo>
                    <a:pt x="268" y="49"/>
                  </a:lnTo>
                  <a:lnTo>
                    <a:pt x="274" y="45"/>
                  </a:lnTo>
                  <a:lnTo>
                    <a:pt x="279" y="44"/>
                  </a:lnTo>
                  <a:lnTo>
                    <a:pt x="286" y="44"/>
                  </a:lnTo>
                  <a:lnTo>
                    <a:pt x="286" y="44"/>
                  </a:lnTo>
                  <a:lnTo>
                    <a:pt x="292" y="44"/>
                  </a:lnTo>
                  <a:lnTo>
                    <a:pt x="299" y="45"/>
                  </a:lnTo>
                  <a:lnTo>
                    <a:pt x="304" y="49"/>
                  </a:lnTo>
                  <a:lnTo>
                    <a:pt x="308" y="53"/>
                  </a:lnTo>
                  <a:lnTo>
                    <a:pt x="314" y="58"/>
                  </a:lnTo>
                  <a:lnTo>
                    <a:pt x="315" y="64"/>
                  </a:lnTo>
                  <a:lnTo>
                    <a:pt x="317" y="69"/>
                  </a:lnTo>
                  <a:lnTo>
                    <a:pt x="319" y="74"/>
                  </a:lnTo>
                  <a:lnTo>
                    <a:pt x="319" y="74"/>
                  </a:lnTo>
                  <a:lnTo>
                    <a:pt x="317" y="82"/>
                  </a:lnTo>
                  <a:lnTo>
                    <a:pt x="315" y="87"/>
                  </a:lnTo>
                  <a:lnTo>
                    <a:pt x="314" y="93"/>
                  </a:lnTo>
                  <a:lnTo>
                    <a:pt x="308" y="98"/>
                  </a:lnTo>
                  <a:lnTo>
                    <a:pt x="304" y="102"/>
                  </a:lnTo>
                  <a:lnTo>
                    <a:pt x="299" y="105"/>
                  </a:lnTo>
                  <a:lnTo>
                    <a:pt x="292" y="107"/>
                  </a:lnTo>
                  <a:lnTo>
                    <a:pt x="286" y="107"/>
                  </a:lnTo>
                  <a:lnTo>
                    <a:pt x="286" y="107"/>
                  </a:lnTo>
                  <a:close/>
                  <a:moveTo>
                    <a:pt x="27" y="180"/>
                  </a:moveTo>
                  <a:lnTo>
                    <a:pt x="141" y="294"/>
                  </a:lnTo>
                  <a:lnTo>
                    <a:pt x="141" y="294"/>
                  </a:lnTo>
                  <a:lnTo>
                    <a:pt x="130" y="297"/>
                  </a:lnTo>
                  <a:lnTo>
                    <a:pt x="121" y="297"/>
                  </a:lnTo>
                  <a:lnTo>
                    <a:pt x="112" y="294"/>
                  </a:lnTo>
                  <a:lnTo>
                    <a:pt x="103" y="288"/>
                  </a:lnTo>
                  <a:lnTo>
                    <a:pt x="9" y="194"/>
                  </a:lnTo>
                  <a:lnTo>
                    <a:pt x="9" y="194"/>
                  </a:lnTo>
                  <a:lnTo>
                    <a:pt x="5" y="189"/>
                  </a:lnTo>
                  <a:lnTo>
                    <a:pt x="2" y="183"/>
                  </a:lnTo>
                  <a:lnTo>
                    <a:pt x="0" y="178"/>
                  </a:lnTo>
                  <a:lnTo>
                    <a:pt x="0" y="172"/>
                  </a:lnTo>
                  <a:lnTo>
                    <a:pt x="0" y="165"/>
                  </a:lnTo>
                  <a:lnTo>
                    <a:pt x="2" y="160"/>
                  </a:lnTo>
                  <a:lnTo>
                    <a:pt x="5" y="154"/>
                  </a:lnTo>
                  <a:lnTo>
                    <a:pt x="9" y="149"/>
                  </a:lnTo>
                  <a:lnTo>
                    <a:pt x="136" y="24"/>
                  </a:lnTo>
                  <a:lnTo>
                    <a:pt x="136" y="24"/>
                  </a:lnTo>
                  <a:lnTo>
                    <a:pt x="147" y="15"/>
                  </a:lnTo>
                  <a:lnTo>
                    <a:pt x="161" y="7"/>
                  </a:lnTo>
                  <a:lnTo>
                    <a:pt x="176" y="2"/>
                  </a:lnTo>
                  <a:lnTo>
                    <a:pt x="190" y="0"/>
                  </a:lnTo>
                  <a:lnTo>
                    <a:pt x="27" y="163"/>
                  </a:lnTo>
                  <a:lnTo>
                    <a:pt x="27" y="163"/>
                  </a:lnTo>
                  <a:lnTo>
                    <a:pt x="23" y="167"/>
                  </a:lnTo>
                  <a:lnTo>
                    <a:pt x="23" y="172"/>
                  </a:lnTo>
                  <a:lnTo>
                    <a:pt x="23" y="176"/>
                  </a:lnTo>
                  <a:lnTo>
                    <a:pt x="27" y="180"/>
                  </a:lnTo>
                  <a:lnTo>
                    <a:pt x="27" y="180"/>
                  </a:lnTo>
                  <a:close/>
                </a:path>
              </a:pathLst>
            </a:custGeom>
            <a:solidFill>
              <a:srgbClr val="0C0C0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E16D22"/>
                </a:solidFill>
                <a:latin typeface="Calibri"/>
                <a:ea typeface="Calibri"/>
                <a:cs typeface="Calibri"/>
                <a:sym typeface="Calibri"/>
              </a:endParaRPr>
            </a:p>
          </p:txBody>
        </p:sp>
      </p:grpSp>
      <p:grpSp>
        <p:nvGrpSpPr>
          <p:cNvPr id="310" name="Google Shape;310;p28"/>
          <p:cNvGrpSpPr/>
          <p:nvPr/>
        </p:nvGrpSpPr>
        <p:grpSpPr>
          <a:xfrm>
            <a:off x="5486400" y="3036002"/>
            <a:ext cx="1752600" cy="947410"/>
            <a:chOff x="5486400" y="2593345"/>
            <a:chExt cx="1752600" cy="947410"/>
          </a:xfrm>
        </p:grpSpPr>
        <p:grpSp>
          <p:nvGrpSpPr>
            <p:cNvPr id="311" name="Google Shape;311;p28"/>
            <p:cNvGrpSpPr/>
            <p:nvPr/>
          </p:nvGrpSpPr>
          <p:grpSpPr>
            <a:xfrm>
              <a:off x="5486400" y="2593345"/>
              <a:ext cx="1752600" cy="947410"/>
              <a:chOff x="212517" y="1329280"/>
              <a:chExt cx="1752600" cy="947410"/>
            </a:xfrm>
          </p:grpSpPr>
          <p:sp>
            <p:nvSpPr>
              <p:cNvPr id="312" name="Google Shape;312;p28"/>
              <p:cNvSpPr/>
              <p:nvPr/>
            </p:nvSpPr>
            <p:spPr>
              <a:xfrm>
                <a:off x="762000" y="1329280"/>
                <a:ext cx="685800" cy="685800"/>
              </a:xfrm>
              <a:prstGeom prst="ellipse">
                <a:avLst/>
              </a:prstGeom>
              <a:noFill/>
              <a:ln w="1905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13" name="Google Shape;313;p28"/>
              <p:cNvSpPr txBox="1"/>
              <p:nvPr/>
            </p:nvSpPr>
            <p:spPr>
              <a:xfrm>
                <a:off x="212517" y="2015080"/>
                <a:ext cx="1752600" cy="2616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F8FD1"/>
                  </a:buClr>
                  <a:buSzPts val="1100"/>
                  <a:buFont typeface="Arial"/>
                  <a:buNone/>
                </a:pPr>
                <a:r>
                  <a:rPr lang="en-GB" sz="1100" b="0" i="0" u="none" strike="noStrike" cap="none">
                    <a:solidFill>
                      <a:srgbClr val="2F8FD1"/>
                    </a:solidFill>
                    <a:latin typeface="Calibri"/>
                    <a:ea typeface="Calibri"/>
                    <a:cs typeface="Calibri"/>
                    <a:sym typeface="Calibri"/>
                  </a:rPr>
                  <a:t>Project management</a:t>
                </a:r>
                <a:endParaRPr/>
              </a:p>
            </p:txBody>
          </p:sp>
        </p:grpSp>
        <p:sp>
          <p:nvSpPr>
            <p:cNvPr id="314" name="Google Shape;314;p28"/>
            <p:cNvSpPr/>
            <p:nvPr/>
          </p:nvSpPr>
          <p:spPr>
            <a:xfrm>
              <a:off x="6181395" y="2785190"/>
              <a:ext cx="394776" cy="320944"/>
            </a:xfrm>
            <a:custGeom>
              <a:avLst/>
              <a:gdLst/>
              <a:ahLst/>
              <a:cxnLst/>
              <a:rect l="l" t="t" r="r" b="b"/>
              <a:pathLst>
                <a:path w="256" h="208" extrusionOk="0">
                  <a:moveTo>
                    <a:pt x="244" y="208"/>
                  </a:moveTo>
                  <a:cubicBezTo>
                    <a:pt x="12" y="208"/>
                    <a:pt x="12" y="208"/>
                    <a:pt x="12" y="208"/>
                  </a:cubicBezTo>
                  <a:cubicBezTo>
                    <a:pt x="5" y="208"/>
                    <a:pt x="0" y="203"/>
                    <a:pt x="0" y="196"/>
                  </a:cubicBezTo>
                  <a:cubicBezTo>
                    <a:pt x="0" y="12"/>
                    <a:pt x="0" y="12"/>
                    <a:pt x="0" y="12"/>
                  </a:cubicBezTo>
                  <a:cubicBezTo>
                    <a:pt x="0" y="5"/>
                    <a:pt x="5" y="0"/>
                    <a:pt x="12" y="0"/>
                  </a:cubicBezTo>
                  <a:cubicBezTo>
                    <a:pt x="244" y="0"/>
                    <a:pt x="244" y="0"/>
                    <a:pt x="244" y="0"/>
                  </a:cubicBezTo>
                  <a:cubicBezTo>
                    <a:pt x="251" y="0"/>
                    <a:pt x="256" y="5"/>
                    <a:pt x="256" y="12"/>
                  </a:cubicBezTo>
                  <a:cubicBezTo>
                    <a:pt x="256" y="196"/>
                    <a:pt x="256" y="196"/>
                    <a:pt x="256" y="196"/>
                  </a:cubicBezTo>
                  <a:cubicBezTo>
                    <a:pt x="256" y="203"/>
                    <a:pt x="251" y="208"/>
                    <a:pt x="244" y="208"/>
                  </a:cubicBezTo>
                  <a:moveTo>
                    <a:pt x="84" y="24"/>
                  </a:moveTo>
                  <a:cubicBezTo>
                    <a:pt x="24" y="24"/>
                    <a:pt x="24" y="24"/>
                    <a:pt x="24" y="24"/>
                  </a:cubicBezTo>
                  <a:cubicBezTo>
                    <a:pt x="24" y="184"/>
                    <a:pt x="24" y="184"/>
                    <a:pt x="24" y="184"/>
                  </a:cubicBezTo>
                  <a:cubicBezTo>
                    <a:pt x="84" y="184"/>
                    <a:pt x="84" y="184"/>
                    <a:pt x="84" y="184"/>
                  </a:cubicBezTo>
                  <a:lnTo>
                    <a:pt x="84" y="24"/>
                  </a:lnTo>
                  <a:close/>
                  <a:moveTo>
                    <a:pt x="96" y="184"/>
                  </a:moveTo>
                  <a:cubicBezTo>
                    <a:pt x="160" y="184"/>
                    <a:pt x="160" y="184"/>
                    <a:pt x="160" y="184"/>
                  </a:cubicBezTo>
                  <a:cubicBezTo>
                    <a:pt x="160" y="24"/>
                    <a:pt x="160" y="24"/>
                    <a:pt x="160" y="24"/>
                  </a:cubicBezTo>
                  <a:cubicBezTo>
                    <a:pt x="96" y="24"/>
                    <a:pt x="96" y="24"/>
                    <a:pt x="96" y="24"/>
                  </a:cubicBezTo>
                  <a:lnTo>
                    <a:pt x="96" y="184"/>
                  </a:lnTo>
                  <a:close/>
                  <a:moveTo>
                    <a:pt x="232" y="24"/>
                  </a:moveTo>
                  <a:cubicBezTo>
                    <a:pt x="172" y="24"/>
                    <a:pt x="172" y="24"/>
                    <a:pt x="172" y="24"/>
                  </a:cubicBezTo>
                  <a:cubicBezTo>
                    <a:pt x="172" y="184"/>
                    <a:pt x="172" y="184"/>
                    <a:pt x="172" y="184"/>
                  </a:cubicBezTo>
                  <a:cubicBezTo>
                    <a:pt x="232" y="184"/>
                    <a:pt x="232" y="184"/>
                    <a:pt x="232" y="184"/>
                  </a:cubicBezTo>
                  <a:lnTo>
                    <a:pt x="232" y="24"/>
                  </a:lnTo>
                  <a:close/>
                </a:path>
              </a:pathLst>
            </a:custGeom>
            <a:solidFill>
              <a:srgbClr val="0C0C0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0" i="0" u="none" strike="noStrike" cap="none">
                <a:solidFill>
                  <a:srgbClr val="E16D22"/>
                </a:solidFill>
                <a:latin typeface="Calibri"/>
                <a:ea typeface="Calibri"/>
                <a:cs typeface="Calibri"/>
                <a:sym typeface="Calibri"/>
              </a:endParaRPr>
            </a:p>
          </p:txBody>
        </p:sp>
      </p:grpSp>
      <p:grpSp>
        <p:nvGrpSpPr>
          <p:cNvPr id="315" name="Google Shape;315;p28"/>
          <p:cNvGrpSpPr/>
          <p:nvPr/>
        </p:nvGrpSpPr>
        <p:grpSpPr>
          <a:xfrm>
            <a:off x="5656239" y="1793304"/>
            <a:ext cx="1395882" cy="942055"/>
            <a:chOff x="5656239" y="1350646"/>
            <a:chExt cx="1395882" cy="942055"/>
          </a:xfrm>
        </p:grpSpPr>
        <p:grpSp>
          <p:nvGrpSpPr>
            <p:cNvPr id="316" name="Google Shape;316;p28"/>
            <p:cNvGrpSpPr/>
            <p:nvPr/>
          </p:nvGrpSpPr>
          <p:grpSpPr>
            <a:xfrm>
              <a:off x="5656239" y="1350646"/>
              <a:ext cx="1395882" cy="942055"/>
              <a:chOff x="356719" y="1334635"/>
              <a:chExt cx="1395882" cy="942055"/>
            </a:xfrm>
          </p:grpSpPr>
          <p:sp>
            <p:nvSpPr>
              <p:cNvPr id="317" name="Google Shape;317;p28"/>
              <p:cNvSpPr/>
              <p:nvPr/>
            </p:nvSpPr>
            <p:spPr>
              <a:xfrm>
                <a:off x="736363" y="1334635"/>
                <a:ext cx="685800" cy="685800"/>
              </a:xfrm>
              <a:prstGeom prst="ellipse">
                <a:avLst/>
              </a:prstGeom>
              <a:noFill/>
              <a:ln w="1905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18" name="Google Shape;318;p28"/>
              <p:cNvSpPr txBox="1"/>
              <p:nvPr/>
            </p:nvSpPr>
            <p:spPr>
              <a:xfrm>
                <a:off x="356719" y="2015080"/>
                <a:ext cx="1395882" cy="2616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F8FD1"/>
                  </a:buClr>
                  <a:buSzPts val="1100"/>
                  <a:buFont typeface="Arial"/>
                  <a:buNone/>
                </a:pPr>
                <a:r>
                  <a:rPr lang="en-GB" sz="1100" b="0" i="0" u="none" strike="noStrike" cap="none">
                    <a:solidFill>
                      <a:srgbClr val="2F8FD1"/>
                    </a:solidFill>
                    <a:latin typeface="Calibri"/>
                    <a:ea typeface="Calibri"/>
                    <a:cs typeface="Calibri"/>
                    <a:sym typeface="Calibri"/>
                  </a:rPr>
                  <a:t>Architect</a:t>
                </a:r>
                <a:endParaRPr/>
              </a:p>
            </p:txBody>
          </p:sp>
        </p:grpSp>
        <p:grpSp>
          <p:nvGrpSpPr>
            <p:cNvPr id="319" name="Google Shape;319;p28"/>
            <p:cNvGrpSpPr/>
            <p:nvPr/>
          </p:nvGrpSpPr>
          <p:grpSpPr>
            <a:xfrm>
              <a:off x="6183516" y="1538565"/>
              <a:ext cx="443571" cy="344422"/>
              <a:chOff x="281" y="748"/>
              <a:chExt cx="4098" cy="3182"/>
            </a:xfrm>
          </p:grpSpPr>
          <p:sp>
            <p:nvSpPr>
              <p:cNvPr id="320" name="Google Shape;320;p28"/>
              <p:cNvSpPr/>
              <p:nvPr/>
            </p:nvSpPr>
            <p:spPr>
              <a:xfrm>
                <a:off x="281" y="748"/>
                <a:ext cx="4098" cy="3182"/>
              </a:xfrm>
              <a:custGeom>
                <a:avLst/>
                <a:gdLst/>
                <a:ahLst/>
                <a:cxnLst/>
                <a:rect l="l" t="t" r="r" b="b"/>
                <a:pathLst>
                  <a:path w="4098" h="3182" extrusionOk="0">
                    <a:moveTo>
                      <a:pt x="3386" y="565"/>
                    </a:moveTo>
                    <a:lnTo>
                      <a:pt x="1653" y="2299"/>
                    </a:lnTo>
                    <a:lnTo>
                      <a:pt x="1558" y="2582"/>
                    </a:lnTo>
                    <a:lnTo>
                      <a:pt x="1840" y="2488"/>
                    </a:lnTo>
                    <a:lnTo>
                      <a:pt x="3574" y="754"/>
                    </a:lnTo>
                    <a:lnTo>
                      <a:pt x="3386" y="565"/>
                    </a:lnTo>
                    <a:close/>
                    <a:moveTo>
                      <a:pt x="3775" y="205"/>
                    </a:moveTo>
                    <a:lnTo>
                      <a:pt x="3757" y="207"/>
                    </a:lnTo>
                    <a:lnTo>
                      <a:pt x="3740" y="213"/>
                    </a:lnTo>
                    <a:lnTo>
                      <a:pt x="3727" y="225"/>
                    </a:lnTo>
                    <a:lnTo>
                      <a:pt x="3502" y="449"/>
                    </a:lnTo>
                    <a:lnTo>
                      <a:pt x="3595" y="544"/>
                    </a:lnTo>
                    <a:lnTo>
                      <a:pt x="3689" y="638"/>
                    </a:lnTo>
                    <a:lnTo>
                      <a:pt x="3914" y="413"/>
                    </a:lnTo>
                    <a:lnTo>
                      <a:pt x="3925" y="398"/>
                    </a:lnTo>
                    <a:lnTo>
                      <a:pt x="3933" y="382"/>
                    </a:lnTo>
                    <a:lnTo>
                      <a:pt x="3935" y="365"/>
                    </a:lnTo>
                    <a:lnTo>
                      <a:pt x="3933" y="346"/>
                    </a:lnTo>
                    <a:lnTo>
                      <a:pt x="3925" y="330"/>
                    </a:lnTo>
                    <a:lnTo>
                      <a:pt x="3914" y="316"/>
                    </a:lnTo>
                    <a:lnTo>
                      <a:pt x="3914" y="316"/>
                    </a:lnTo>
                    <a:lnTo>
                      <a:pt x="3824" y="225"/>
                    </a:lnTo>
                    <a:lnTo>
                      <a:pt x="3809" y="213"/>
                    </a:lnTo>
                    <a:lnTo>
                      <a:pt x="3793" y="207"/>
                    </a:lnTo>
                    <a:lnTo>
                      <a:pt x="3775" y="205"/>
                    </a:lnTo>
                    <a:close/>
                    <a:moveTo>
                      <a:pt x="163" y="162"/>
                    </a:moveTo>
                    <a:lnTo>
                      <a:pt x="163" y="3018"/>
                    </a:lnTo>
                    <a:lnTo>
                      <a:pt x="3018" y="3018"/>
                    </a:lnTo>
                    <a:lnTo>
                      <a:pt x="3018" y="1541"/>
                    </a:lnTo>
                    <a:lnTo>
                      <a:pt x="1942" y="2617"/>
                    </a:lnTo>
                    <a:lnTo>
                      <a:pt x="1929" y="2628"/>
                    </a:lnTo>
                    <a:lnTo>
                      <a:pt x="1911" y="2637"/>
                    </a:lnTo>
                    <a:lnTo>
                      <a:pt x="1455" y="2788"/>
                    </a:lnTo>
                    <a:lnTo>
                      <a:pt x="1442" y="2791"/>
                    </a:lnTo>
                    <a:lnTo>
                      <a:pt x="1429" y="2792"/>
                    </a:lnTo>
                    <a:lnTo>
                      <a:pt x="1408" y="2789"/>
                    </a:lnTo>
                    <a:lnTo>
                      <a:pt x="1388" y="2782"/>
                    </a:lnTo>
                    <a:lnTo>
                      <a:pt x="1372" y="2768"/>
                    </a:lnTo>
                    <a:lnTo>
                      <a:pt x="1357" y="2750"/>
                    </a:lnTo>
                    <a:lnTo>
                      <a:pt x="1350" y="2730"/>
                    </a:lnTo>
                    <a:lnTo>
                      <a:pt x="1347" y="2708"/>
                    </a:lnTo>
                    <a:lnTo>
                      <a:pt x="1352" y="2685"/>
                    </a:lnTo>
                    <a:lnTo>
                      <a:pt x="1504" y="2229"/>
                    </a:lnTo>
                    <a:lnTo>
                      <a:pt x="1511" y="2212"/>
                    </a:lnTo>
                    <a:lnTo>
                      <a:pt x="1524" y="2197"/>
                    </a:lnTo>
                    <a:lnTo>
                      <a:pt x="3018" y="703"/>
                    </a:lnTo>
                    <a:lnTo>
                      <a:pt x="3018" y="162"/>
                    </a:lnTo>
                    <a:lnTo>
                      <a:pt x="163" y="162"/>
                    </a:lnTo>
                    <a:close/>
                    <a:moveTo>
                      <a:pt x="82" y="0"/>
                    </a:moveTo>
                    <a:lnTo>
                      <a:pt x="3100" y="0"/>
                    </a:lnTo>
                    <a:lnTo>
                      <a:pt x="3122" y="2"/>
                    </a:lnTo>
                    <a:lnTo>
                      <a:pt x="3141" y="11"/>
                    </a:lnTo>
                    <a:lnTo>
                      <a:pt x="3158" y="23"/>
                    </a:lnTo>
                    <a:lnTo>
                      <a:pt x="3170" y="39"/>
                    </a:lnTo>
                    <a:lnTo>
                      <a:pt x="3178" y="59"/>
                    </a:lnTo>
                    <a:lnTo>
                      <a:pt x="3182" y="82"/>
                    </a:lnTo>
                    <a:lnTo>
                      <a:pt x="3182" y="539"/>
                    </a:lnTo>
                    <a:lnTo>
                      <a:pt x="3611" y="109"/>
                    </a:lnTo>
                    <a:lnTo>
                      <a:pt x="3639" y="85"/>
                    </a:lnTo>
                    <a:lnTo>
                      <a:pt x="3670" y="67"/>
                    </a:lnTo>
                    <a:lnTo>
                      <a:pt x="3703" y="53"/>
                    </a:lnTo>
                    <a:lnTo>
                      <a:pt x="3738" y="44"/>
                    </a:lnTo>
                    <a:lnTo>
                      <a:pt x="3775" y="42"/>
                    </a:lnTo>
                    <a:lnTo>
                      <a:pt x="3811" y="44"/>
                    </a:lnTo>
                    <a:lnTo>
                      <a:pt x="3847" y="53"/>
                    </a:lnTo>
                    <a:lnTo>
                      <a:pt x="3881" y="67"/>
                    </a:lnTo>
                    <a:lnTo>
                      <a:pt x="3910" y="85"/>
                    </a:lnTo>
                    <a:lnTo>
                      <a:pt x="3939" y="109"/>
                    </a:lnTo>
                    <a:lnTo>
                      <a:pt x="4030" y="201"/>
                    </a:lnTo>
                    <a:lnTo>
                      <a:pt x="4055" y="228"/>
                    </a:lnTo>
                    <a:lnTo>
                      <a:pt x="4073" y="259"/>
                    </a:lnTo>
                    <a:lnTo>
                      <a:pt x="4087" y="293"/>
                    </a:lnTo>
                    <a:lnTo>
                      <a:pt x="4096" y="328"/>
                    </a:lnTo>
                    <a:lnTo>
                      <a:pt x="4098" y="365"/>
                    </a:lnTo>
                    <a:lnTo>
                      <a:pt x="4096" y="401"/>
                    </a:lnTo>
                    <a:lnTo>
                      <a:pt x="4087" y="437"/>
                    </a:lnTo>
                    <a:lnTo>
                      <a:pt x="4073" y="469"/>
                    </a:lnTo>
                    <a:lnTo>
                      <a:pt x="4055" y="500"/>
                    </a:lnTo>
                    <a:lnTo>
                      <a:pt x="4030" y="529"/>
                    </a:lnTo>
                    <a:lnTo>
                      <a:pt x="3182" y="1377"/>
                    </a:lnTo>
                    <a:lnTo>
                      <a:pt x="3182" y="3100"/>
                    </a:lnTo>
                    <a:lnTo>
                      <a:pt x="3178" y="3121"/>
                    </a:lnTo>
                    <a:lnTo>
                      <a:pt x="3170" y="3141"/>
                    </a:lnTo>
                    <a:lnTo>
                      <a:pt x="3158" y="3157"/>
                    </a:lnTo>
                    <a:lnTo>
                      <a:pt x="3141" y="3171"/>
                    </a:lnTo>
                    <a:lnTo>
                      <a:pt x="3122" y="3178"/>
                    </a:lnTo>
                    <a:lnTo>
                      <a:pt x="3100" y="3182"/>
                    </a:lnTo>
                    <a:lnTo>
                      <a:pt x="82" y="3182"/>
                    </a:lnTo>
                    <a:lnTo>
                      <a:pt x="60" y="3178"/>
                    </a:lnTo>
                    <a:lnTo>
                      <a:pt x="41" y="3171"/>
                    </a:lnTo>
                    <a:lnTo>
                      <a:pt x="24" y="3157"/>
                    </a:lnTo>
                    <a:lnTo>
                      <a:pt x="11" y="3141"/>
                    </a:lnTo>
                    <a:lnTo>
                      <a:pt x="2" y="3121"/>
                    </a:lnTo>
                    <a:lnTo>
                      <a:pt x="0" y="3100"/>
                    </a:lnTo>
                    <a:lnTo>
                      <a:pt x="0" y="82"/>
                    </a:lnTo>
                    <a:lnTo>
                      <a:pt x="2" y="59"/>
                    </a:lnTo>
                    <a:lnTo>
                      <a:pt x="11" y="39"/>
                    </a:lnTo>
                    <a:lnTo>
                      <a:pt x="24" y="23"/>
                    </a:lnTo>
                    <a:lnTo>
                      <a:pt x="41" y="11"/>
                    </a:lnTo>
                    <a:lnTo>
                      <a:pt x="60" y="2"/>
                    </a:lnTo>
                    <a:lnTo>
                      <a:pt x="82" y="0"/>
                    </a:lnTo>
                    <a:close/>
                  </a:path>
                </a:pathLst>
              </a:custGeom>
              <a:solidFill>
                <a:srgbClr val="0C0C0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E16D22"/>
                  </a:solidFill>
                  <a:latin typeface="Calibri"/>
                  <a:ea typeface="Calibri"/>
                  <a:cs typeface="Calibri"/>
                  <a:sym typeface="Calibri"/>
                </a:endParaRPr>
              </a:p>
            </p:txBody>
          </p:sp>
          <p:sp>
            <p:nvSpPr>
              <p:cNvPr id="321" name="Google Shape;321;p28"/>
              <p:cNvSpPr/>
              <p:nvPr/>
            </p:nvSpPr>
            <p:spPr>
              <a:xfrm>
                <a:off x="2668" y="1258"/>
                <a:ext cx="241" cy="163"/>
              </a:xfrm>
              <a:custGeom>
                <a:avLst/>
                <a:gdLst/>
                <a:ahLst/>
                <a:cxnLst/>
                <a:rect l="l" t="t" r="r" b="b"/>
                <a:pathLst>
                  <a:path w="241" h="163" extrusionOk="0">
                    <a:moveTo>
                      <a:pt x="82" y="0"/>
                    </a:moveTo>
                    <a:lnTo>
                      <a:pt x="159" y="0"/>
                    </a:lnTo>
                    <a:lnTo>
                      <a:pt x="181" y="3"/>
                    </a:lnTo>
                    <a:lnTo>
                      <a:pt x="201" y="11"/>
                    </a:lnTo>
                    <a:lnTo>
                      <a:pt x="217" y="24"/>
                    </a:lnTo>
                    <a:lnTo>
                      <a:pt x="230" y="40"/>
                    </a:lnTo>
                    <a:lnTo>
                      <a:pt x="238" y="60"/>
                    </a:lnTo>
                    <a:lnTo>
                      <a:pt x="241" y="81"/>
                    </a:lnTo>
                    <a:lnTo>
                      <a:pt x="238" y="103"/>
                    </a:lnTo>
                    <a:lnTo>
                      <a:pt x="230" y="123"/>
                    </a:lnTo>
                    <a:lnTo>
                      <a:pt x="217" y="139"/>
                    </a:lnTo>
                    <a:lnTo>
                      <a:pt x="201" y="152"/>
                    </a:lnTo>
                    <a:lnTo>
                      <a:pt x="181" y="160"/>
                    </a:lnTo>
                    <a:lnTo>
                      <a:pt x="159" y="163"/>
                    </a:lnTo>
                    <a:lnTo>
                      <a:pt x="82" y="163"/>
                    </a:lnTo>
                    <a:lnTo>
                      <a:pt x="59" y="160"/>
                    </a:lnTo>
                    <a:lnTo>
                      <a:pt x="41" y="152"/>
                    </a:lnTo>
                    <a:lnTo>
                      <a:pt x="23" y="139"/>
                    </a:lnTo>
                    <a:lnTo>
                      <a:pt x="11" y="123"/>
                    </a:lnTo>
                    <a:lnTo>
                      <a:pt x="2" y="103"/>
                    </a:lnTo>
                    <a:lnTo>
                      <a:pt x="0" y="81"/>
                    </a:lnTo>
                    <a:lnTo>
                      <a:pt x="2" y="60"/>
                    </a:lnTo>
                    <a:lnTo>
                      <a:pt x="11" y="40"/>
                    </a:lnTo>
                    <a:lnTo>
                      <a:pt x="23" y="24"/>
                    </a:lnTo>
                    <a:lnTo>
                      <a:pt x="41" y="11"/>
                    </a:lnTo>
                    <a:lnTo>
                      <a:pt x="59" y="3"/>
                    </a:lnTo>
                    <a:lnTo>
                      <a:pt x="82" y="0"/>
                    </a:lnTo>
                    <a:close/>
                  </a:path>
                </a:pathLst>
              </a:custGeom>
              <a:solidFill>
                <a:srgbClr val="0C0C0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E16D22"/>
                  </a:solidFill>
                  <a:latin typeface="Calibri"/>
                  <a:ea typeface="Calibri"/>
                  <a:cs typeface="Calibri"/>
                  <a:sym typeface="Calibri"/>
                </a:endParaRPr>
              </a:p>
            </p:txBody>
          </p:sp>
          <p:sp>
            <p:nvSpPr>
              <p:cNvPr id="322" name="Google Shape;322;p28"/>
              <p:cNvSpPr/>
              <p:nvPr/>
            </p:nvSpPr>
            <p:spPr>
              <a:xfrm>
                <a:off x="826" y="1258"/>
                <a:ext cx="1651" cy="163"/>
              </a:xfrm>
              <a:custGeom>
                <a:avLst/>
                <a:gdLst/>
                <a:ahLst/>
                <a:cxnLst/>
                <a:rect l="l" t="t" r="r" b="b"/>
                <a:pathLst>
                  <a:path w="1651" h="163" extrusionOk="0">
                    <a:moveTo>
                      <a:pt x="81" y="0"/>
                    </a:moveTo>
                    <a:lnTo>
                      <a:pt x="1569" y="0"/>
                    </a:lnTo>
                    <a:lnTo>
                      <a:pt x="1591" y="3"/>
                    </a:lnTo>
                    <a:lnTo>
                      <a:pt x="1610" y="11"/>
                    </a:lnTo>
                    <a:lnTo>
                      <a:pt x="1627" y="24"/>
                    </a:lnTo>
                    <a:lnTo>
                      <a:pt x="1639" y="40"/>
                    </a:lnTo>
                    <a:lnTo>
                      <a:pt x="1648" y="60"/>
                    </a:lnTo>
                    <a:lnTo>
                      <a:pt x="1651" y="81"/>
                    </a:lnTo>
                    <a:lnTo>
                      <a:pt x="1648" y="103"/>
                    </a:lnTo>
                    <a:lnTo>
                      <a:pt x="1639" y="123"/>
                    </a:lnTo>
                    <a:lnTo>
                      <a:pt x="1627" y="139"/>
                    </a:lnTo>
                    <a:lnTo>
                      <a:pt x="1610" y="152"/>
                    </a:lnTo>
                    <a:lnTo>
                      <a:pt x="1591" y="160"/>
                    </a:lnTo>
                    <a:lnTo>
                      <a:pt x="1569" y="163"/>
                    </a:lnTo>
                    <a:lnTo>
                      <a:pt x="81" y="163"/>
                    </a:lnTo>
                    <a:lnTo>
                      <a:pt x="60" y="160"/>
                    </a:lnTo>
                    <a:lnTo>
                      <a:pt x="40" y="152"/>
                    </a:lnTo>
                    <a:lnTo>
                      <a:pt x="24" y="139"/>
                    </a:lnTo>
                    <a:lnTo>
                      <a:pt x="11" y="123"/>
                    </a:lnTo>
                    <a:lnTo>
                      <a:pt x="3" y="103"/>
                    </a:lnTo>
                    <a:lnTo>
                      <a:pt x="0" y="81"/>
                    </a:lnTo>
                    <a:lnTo>
                      <a:pt x="3" y="60"/>
                    </a:lnTo>
                    <a:lnTo>
                      <a:pt x="11" y="40"/>
                    </a:lnTo>
                    <a:lnTo>
                      <a:pt x="24" y="24"/>
                    </a:lnTo>
                    <a:lnTo>
                      <a:pt x="40" y="11"/>
                    </a:lnTo>
                    <a:lnTo>
                      <a:pt x="60" y="3"/>
                    </a:lnTo>
                    <a:lnTo>
                      <a:pt x="81" y="0"/>
                    </a:lnTo>
                    <a:close/>
                  </a:path>
                </a:pathLst>
              </a:custGeom>
              <a:solidFill>
                <a:srgbClr val="0C0C0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E16D22"/>
                  </a:solidFill>
                  <a:latin typeface="Calibri"/>
                  <a:ea typeface="Calibri"/>
                  <a:cs typeface="Calibri"/>
                  <a:sym typeface="Calibri"/>
                </a:endParaRPr>
              </a:p>
            </p:txBody>
          </p:sp>
          <p:sp>
            <p:nvSpPr>
              <p:cNvPr id="323" name="Google Shape;323;p28"/>
              <p:cNvSpPr/>
              <p:nvPr/>
            </p:nvSpPr>
            <p:spPr>
              <a:xfrm>
                <a:off x="826" y="1734"/>
                <a:ext cx="1572" cy="163"/>
              </a:xfrm>
              <a:custGeom>
                <a:avLst/>
                <a:gdLst/>
                <a:ahLst/>
                <a:cxnLst/>
                <a:rect l="l" t="t" r="r" b="b"/>
                <a:pathLst>
                  <a:path w="1572" h="163" extrusionOk="0">
                    <a:moveTo>
                      <a:pt x="81" y="0"/>
                    </a:moveTo>
                    <a:lnTo>
                      <a:pt x="1492" y="0"/>
                    </a:lnTo>
                    <a:lnTo>
                      <a:pt x="1513" y="2"/>
                    </a:lnTo>
                    <a:lnTo>
                      <a:pt x="1533" y="11"/>
                    </a:lnTo>
                    <a:lnTo>
                      <a:pt x="1549" y="24"/>
                    </a:lnTo>
                    <a:lnTo>
                      <a:pt x="1561" y="40"/>
                    </a:lnTo>
                    <a:lnTo>
                      <a:pt x="1570" y="60"/>
                    </a:lnTo>
                    <a:lnTo>
                      <a:pt x="1572" y="81"/>
                    </a:lnTo>
                    <a:lnTo>
                      <a:pt x="1570" y="103"/>
                    </a:lnTo>
                    <a:lnTo>
                      <a:pt x="1561" y="123"/>
                    </a:lnTo>
                    <a:lnTo>
                      <a:pt x="1549" y="139"/>
                    </a:lnTo>
                    <a:lnTo>
                      <a:pt x="1533" y="151"/>
                    </a:lnTo>
                    <a:lnTo>
                      <a:pt x="1513" y="160"/>
                    </a:lnTo>
                    <a:lnTo>
                      <a:pt x="1492" y="163"/>
                    </a:lnTo>
                    <a:lnTo>
                      <a:pt x="81" y="163"/>
                    </a:lnTo>
                    <a:lnTo>
                      <a:pt x="60" y="160"/>
                    </a:lnTo>
                    <a:lnTo>
                      <a:pt x="40" y="151"/>
                    </a:lnTo>
                    <a:lnTo>
                      <a:pt x="24" y="139"/>
                    </a:lnTo>
                    <a:lnTo>
                      <a:pt x="11" y="123"/>
                    </a:lnTo>
                    <a:lnTo>
                      <a:pt x="3" y="103"/>
                    </a:lnTo>
                    <a:lnTo>
                      <a:pt x="0" y="81"/>
                    </a:lnTo>
                    <a:lnTo>
                      <a:pt x="3" y="60"/>
                    </a:lnTo>
                    <a:lnTo>
                      <a:pt x="11" y="40"/>
                    </a:lnTo>
                    <a:lnTo>
                      <a:pt x="24" y="24"/>
                    </a:lnTo>
                    <a:lnTo>
                      <a:pt x="40" y="11"/>
                    </a:lnTo>
                    <a:lnTo>
                      <a:pt x="60" y="2"/>
                    </a:lnTo>
                    <a:lnTo>
                      <a:pt x="81" y="0"/>
                    </a:lnTo>
                    <a:close/>
                  </a:path>
                </a:pathLst>
              </a:custGeom>
              <a:solidFill>
                <a:srgbClr val="0C0C0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E16D22"/>
                  </a:solidFill>
                  <a:latin typeface="Calibri"/>
                  <a:ea typeface="Calibri"/>
                  <a:cs typeface="Calibri"/>
                  <a:sym typeface="Calibri"/>
                </a:endParaRPr>
              </a:p>
            </p:txBody>
          </p:sp>
          <p:sp>
            <p:nvSpPr>
              <p:cNvPr id="324" name="Google Shape;324;p28"/>
              <p:cNvSpPr/>
              <p:nvPr/>
            </p:nvSpPr>
            <p:spPr>
              <a:xfrm>
                <a:off x="826" y="2210"/>
                <a:ext cx="1062" cy="162"/>
              </a:xfrm>
              <a:custGeom>
                <a:avLst/>
                <a:gdLst/>
                <a:ahLst/>
                <a:cxnLst/>
                <a:rect l="l" t="t" r="r" b="b"/>
                <a:pathLst>
                  <a:path w="1062" h="162" extrusionOk="0">
                    <a:moveTo>
                      <a:pt x="81" y="0"/>
                    </a:moveTo>
                    <a:lnTo>
                      <a:pt x="981" y="0"/>
                    </a:lnTo>
                    <a:lnTo>
                      <a:pt x="1002" y="2"/>
                    </a:lnTo>
                    <a:lnTo>
                      <a:pt x="1022" y="11"/>
                    </a:lnTo>
                    <a:lnTo>
                      <a:pt x="1038" y="23"/>
                    </a:lnTo>
                    <a:lnTo>
                      <a:pt x="1051" y="39"/>
                    </a:lnTo>
                    <a:lnTo>
                      <a:pt x="1059" y="59"/>
                    </a:lnTo>
                    <a:lnTo>
                      <a:pt x="1062" y="80"/>
                    </a:lnTo>
                    <a:lnTo>
                      <a:pt x="1059" y="103"/>
                    </a:lnTo>
                    <a:lnTo>
                      <a:pt x="1051" y="123"/>
                    </a:lnTo>
                    <a:lnTo>
                      <a:pt x="1038" y="139"/>
                    </a:lnTo>
                    <a:lnTo>
                      <a:pt x="1022" y="151"/>
                    </a:lnTo>
                    <a:lnTo>
                      <a:pt x="1002" y="160"/>
                    </a:lnTo>
                    <a:lnTo>
                      <a:pt x="981" y="162"/>
                    </a:lnTo>
                    <a:lnTo>
                      <a:pt x="81" y="162"/>
                    </a:lnTo>
                    <a:lnTo>
                      <a:pt x="60" y="160"/>
                    </a:lnTo>
                    <a:lnTo>
                      <a:pt x="40" y="151"/>
                    </a:lnTo>
                    <a:lnTo>
                      <a:pt x="24" y="139"/>
                    </a:lnTo>
                    <a:lnTo>
                      <a:pt x="11" y="123"/>
                    </a:lnTo>
                    <a:lnTo>
                      <a:pt x="3" y="103"/>
                    </a:lnTo>
                    <a:lnTo>
                      <a:pt x="0" y="80"/>
                    </a:lnTo>
                    <a:lnTo>
                      <a:pt x="3" y="59"/>
                    </a:lnTo>
                    <a:lnTo>
                      <a:pt x="11" y="39"/>
                    </a:lnTo>
                    <a:lnTo>
                      <a:pt x="24" y="23"/>
                    </a:lnTo>
                    <a:lnTo>
                      <a:pt x="40" y="11"/>
                    </a:lnTo>
                    <a:lnTo>
                      <a:pt x="60" y="2"/>
                    </a:lnTo>
                    <a:lnTo>
                      <a:pt x="81" y="0"/>
                    </a:lnTo>
                    <a:close/>
                  </a:path>
                </a:pathLst>
              </a:custGeom>
              <a:solidFill>
                <a:srgbClr val="262626"/>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E16D22"/>
                  </a:solidFill>
                  <a:latin typeface="Calibri"/>
                  <a:ea typeface="Calibri"/>
                  <a:cs typeface="Calibri"/>
                  <a:sym typeface="Calibri"/>
                </a:endParaRPr>
              </a:p>
            </p:txBody>
          </p:sp>
          <p:sp>
            <p:nvSpPr>
              <p:cNvPr id="325" name="Google Shape;325;p28"/>
              <p:cNvSpPr/>
              <p:nvPr/>
            </p:nvSpPr>
            <p:spPr>
              <a:xfrm>
                <a:off x="826" y="2677"/>
                <a:ext cx="673" cy="162"/>
              </a:xfrm>
              <a:custGeom>
                <a:avLst/>
                <a:gdLst/>
                <a:ahLst/>
                <a:cxnLst/>
                <a:rect l="l" t="t" r="r" b="b"/>
                <a:pathLst>
                  <a:path w="673" h="162" extrusionOk="0">
                    <a:moveTo>
                      <a:pt x="81" y="0"/>
                    </a:moveTo>
                    <a:lnTo>
                      <a:pt x="591" y="0"/>
                    </a:lnTo>
                    <a:lnTo>
                      <a:pt x="614" y="2"/>
                    </a:lnTo>
                    <a:lnTo>
                      <a:pt x="633" y="11"/>
                    </a:lnTo>
                    <a:lnTo>
                      <a:pt x="650" y="23"/>
                    </a:lnTo>
                    <a:lnTo>
                      <a:pt x="662" y="39"/>
                    </a:lnTo>
                    <a:lnTo>
                      <a:pt x="671" y="59"/>
                    </a:lnTo>
                    <a:lnTo>
                      <a:pt x="673" y="80"/>
                    </a:lnTo>
                    <a:lnTo>
                      <a:pt x="671" y="103"/>
                    </a:lnTo>
                    <a:lnTo>
                      <a:pt x="662" y="123"/>
                    </a:lnTo>
                    <a:lnTo>
                      <a:pt x="650" y="139"/>
                    </a:lnTo>
                    <a:lnTo>
                      <a:pt x="632" y="151"/>
                    </a:lnTo>
                    <a:lnTo>
                      <a:pt x="614" y="160"/>
                    </a:lnTo>
                    <a:lnTo>
                      <a:pt x="591" y="162"/>
                    </a:lnTo>
                    <a:lnTo>
                      <a:pt x="81" y="162"/>
                    </a:lnTo>
                    <a:lnTo>
                      <a:pt x="60" y="160"/>
                    </a:lnTo>
                    <a:lnTo>
                      <a:pt x="40" y="151"/>
                    </a:lnTo>
                    <a:lnTo>
                      <a:pt x="24" y="139"/>
                    </a:lnTo>
                    <a:lnTo>
                      <a:pt x="11" y="123"/>
                    </a:lnTo>
                    <a:lnTo>
                      <a:pt x="3" y="103"/>
                    </a:lnTo>
                    <a:lnTo>
                      <a:pt x="0" y="80"/>
                    </a:lnTo>
                    <a:lnTo>
                      <a:pt x="3" y="59"/>
                    </a:lnTo>
                    <a:lnTo>
                      <a:pt x="11" y="39"/>
                    </a:lnTo>
                    <a:lnTo>
                      <a:pt x="24" y="23"/>
                    </a:lnTo>
                    <a:lnTo>
                      <a:pt x="40" y="11"/>
                    </a:lnTo>
                    <a:lnTo>
                      <a:pt x="60" y="2"/>
                    </a:lnTo>
                    <a:lnTo>
                      <a:pt x="81" y="0"/>
                    </a:lnTo>
                    <a:close/>
                  </a:path>
                </a:pathLst>
              </a:custGeom>
              <a:solidFill>
                <a:srgbClr val="0C0C0C"/>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E16D22"/>
                  </a:solidFill>
                  <a:latin typeface="Calibri"/>
                  <a:ea typeface="Calibri"/>
                  <a:cs typeface="Calibri"/>
                  <a:sym typeface="Calibri"/>
                </a:endParaRPr>
              </a:p>
            </p:txBody>
          </p:sp>
        </p:grpSp>
      </p:grpSp>
      <p:grpSp>
        <p:nvGrpSpPr>
          <p:cNvPr id="326" name="Google Shape;326;p28"/>
          <p:cNvGrpSpPr/>
          <p:nvPr/>
        </p:nvGrpSpPr>
        <p:grpSpPr>
          <a:xfrm>
            <a:off x="2109389" y="1793304"/>
            <a:ext cx="1395882" cy="942055"/>
            <a:chOff x="2109389" y="1350646"/>
            <a:chExt cx="1395882" cy="942055"/>
          </a:xfrm>
        </p:grpSpPr>
        <p:grpSp>
          <p:nvGrpSpPr>
            <p:cNvPr id="327" name="Google Shape;327;p28"/>
            <p:cNvGrpSpPr/>
            <p:nvPr/>
          </p:nvGrpSpPr>
          <p:grpSpPr>
            <a:xfrm>
              <a:off x="2109389" y="1350646"/>
              <a:ext cx="1395882" cy="942055"/>
              <a:chOff x="356719" y="1334635"/>
              <a:chExt cx="1395882" cy="942055"/>
            </a:xfrm>
          </p:grpSpPr>
          <p:sp>
            <p:nvSpPr>
              <p:cNvPr id="328" name="Google Shape;328;p28"/>
              <p:cNvSpPr/>
              <p:nvPr/>
            </p:nvSpPr>
            <p:spPr>
              <a:xfrm>
                <a:off x="736363" y="1334635"/>
                <a:ext cx="685800" cy="685800"/>
              </a:xfrm>
              <a:prstGeom prst="ellipse">
                <a:avLst/>
              </a:prstGeom>
              <a:noFill/>
              <a:ln w="1905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29" name="Google Shape;329;p28"/>
              <p:cNvSpPr txBox="1"/>
              <p:nvPr/>
            </p:nvSpPr>
            <p:spPr>
              <a:xfrm>
                <a:off x="356719" y="2015080"/>
                <a:ext cx="1395882" cy="2616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F8FD1"/>
                  </a:buClr>
                  <a:buSzPts val="1100"/>
                  <a:buFont typeface="Arial"/>
                  <a:buNone/>
                </a:pPr>
                <a:r>
                  <a:rPr lang="en-GB" sz="1100" b="0" i="0" u="none" strike="noStrike" cap="none">
                    <a:solidFill>
                      <a:srgbClr val="2F8FD1"/>
                    </a:solidFill>
                    <a:latin typeface="Calibri"/>
                    <a:ea typeface="Calibri"/>
                    <a:cs typeface="Calibri"/>
                    <a:sym typeface="Calibri"/>
                  </a:rPr>
                  <a:t>Aviation</a:t>
                </a:r>
                <a:endParaRPr/>
              </a:p>
            </p:txBody>
          </p:sp>
        </p:grpSp>
        <p:pic>
          <p:nvPicPr>
            <p:cNvPr id="330" name="Google Shape;330;p28" descr="Related image"/>
            <p:cNvPicPr preferRelativeResize="0"/>
            <p:nvPr/>
          </p:nvPicPr>
          <p:blipFill rotWithShape="1">
            <a:blip r:embed="rId3">
              <a:alphaModFix/>
            </a:blip>
            <a:srcRect/>
            <a:stretch/>
          </p:blipFill>
          <p:spPr>
            <a:xfrm>
              <a:off x="2628436" y="1544100"/>
              <a:ext cx="377825" cy="377825"/>
            </a:xfrm>
            <a:prstGeom prst="rect">
              <a:avLst/>
            </a:prstGeom>
            <a:noFill/>
            <a:ln>
              <a:noFill/>
            </a:ln>
          </p:spPr>
        </p:pic>
      </p:grpSp>
      <p:grpSp>
        <p:nvGrpSpPr>
          <p:cNvPr id="331" name="Google Shape;331;p28"/>
          <p:cNvGrpSpPr/>
          <p:nvPr/>
        </p:nvGrpSpPr>
        <p:grpSpPr>
          <a:xfrm>
            <a:off x="7395480" y="3047156"/>
            <a:ext cx="1395882" cy="947410"/>
            <a:chOff x="7395480" y="2604499"/>
            <a:chExt cx="1395882" cy="947410"/>
          </a:xfrm>
        </p:grpSpPr>
        <p:grpSp>
          <p:nvGrpSpPr>
            <p:cNvPr id="332" name="Google Shape;332;p28"/>
            <p:cNvGrpSpPr/>
            <p:nvPr/>
          </p:nvGrpSpPr>
          <p:grpSpPr>
            <a:xfrm>
              <a:off x="7395480" y="2604499"/>
              <a:ext cx="1395882" cy="947410"/>
              <a:chOff x="356719" y="1329280"/>
              <a:chExt cx="1395882" cy="947410"/>
            </a:xfrm>
          </p:grpSpPr>
          <p:sp>
            <p:nvSpPr>
              <p:cNvPr id="333" name="Google Shape;333;p28"/>
              <p:cNvSpPr/>
              <p:nvPr/>
            </p:nvSpPr>
            <p:spPr>
              <a:xfrm>
                <a:off x="762000" y="1329280"/>
                <a:ext cx="685800" cy="685800"/>
              </a:xfrm>
              <a:prstGeom prst="ellipse">
                <a:avLst/>
              </a:prstGeom>
              <a:noFill/>
              <a:ln w="1905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34" name="Google Shape;334;p28"/>
              <p:cNvSpPr txBox="1"/>
              <p:nvPr/>
            </p:nvSpPr>
            <p:spPr>
              <a:xfrm>
                <a:off x="356719" y="2015080"/>
                <a:ext cx="1395882" cy="2616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F8FD1"/>
                  </a:buClr>
                  <a:buSzPts val="1100"/>
                  <a:buFont typeface="Arial"/>
                  <a:buNone/>
                </a:pPr>
                <a:r>
                  <a:rPr lang="en-GB" sz="1100" b="0" i="0" u="none" strike="noStrike" cap="none">
                    <a:solidFill>
                      <a:srgbClr val="2F8FD1"/>
                    </a:solidFill>
                    <a:latin typeface="Calibri"/>
                    <a:ea typeface="Calibri"/>
                    <a:cs typeface="Calibri"/>
                    <a:sym typeface="Calibri"/>
                  </a:rPr>
                  <a:t>Nursing</a:t>
                </a:r>
                <a:endParaRPr/>
              </a:p>
            </p:txBody>
          </p:sp>
        </p:grpSp>
        <p:pic>
          <p:nvPicPr>
            <p:cNvPr id="335" name="Google Shape;335;p28" descr="Image result for Nursing icon"/>
            <p:cNvPicPr preferRelativeResize="0"/>
            <p:nvPr/>
          </p:nvPicPr>
          <p:blipFill rotWithShape="1">
            <a:blip r:embed="rId4">
              <a:alphaModFix/>
            </a:blip>
            <a:srcRect/>
            <a:stretch/>
          </p:blipFill>
          <p:spPr>
            <a:xfrm>
              <a:off x="7915331" y="2720387"/>
              <a:ext cx="454025" cy="454025"/>
            </a:xfrm>
            <a:prstGeom prst="rect">
              <a:avLst/>
            </a:prstGeom>
            <a:noFill/>
            <a:ln>
              <a:noFill/>
            </a:ln>
          </p:spPr>
        </p:pic>
      </p:grpSp>
      <p:grpSp>
        <p:nvGrpSpPr>
          <p:cNvPr id="336" name="Google Shape;336;p28"/>
          <p:cNvGrpSpPr/>
          <p:nvPr/>
        </p:nvGrpSpPr>
        <p:grpSpPr>
          <a:xfrm>
            <a:off x="356652" y="4234541"/>
            <a:ext cx="1395882" cy="947410"/>
            <a:chOff x="356652" y="3791884"/>
            <a:chExt cx="1395882" cy="947410"/>
          </a:xfrm>
        </p:grpSpPr>
        <p:grpSp>
          <p:nvGrpSpPr>
            <p:cNvPr id="337" name="Google Shape;337;p28"/>
            <p:cNvGrpSpPr/>
            <p:nvPr/>
          </p:nvGrpSpPr>
          <p:grpSpPr>
            <a:xfrm>
              <a:off x="356652" y="3791884"/>
              <a:ext cx="1395882" cy="947410"/>
              <a:chOff x="356719" y="1329280"/>
              <a:chExt cx="1395882" cy="947410"/>
            </a:xfrm>
          </p:grpSpPr>
          <p:sp>
            <p:nvSpPr>
              <p:cNvPr id="338" name="Google Shape;338;p28"/>
              <p:cNvSpPr/>
              <p:nvPr/>
            </p:nvSpPr>
            <p:spPr>
              <a:xfrm>
                <a:off x="736363" y="1329280"/>
                <a:ext cx="685800" cy="685800"/>
              </a:xfrm>
              <a:prstGeom prst="ellipse">
                <a:avLst/>
              </a:prstGeom>
              <a:noFill/>
              <a:ln w="1905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39" name="Google Shape;339;p28"/>
              <p:cNvSpPr txBox="1"/>
              <p:nvPr/>
            </p:nvSpPr>
            <p:spPr>
              <a:xfrm>
                <a:off x="356719" y="2015080"/>
                <a:ext cx="1395882" cy="2616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F8FD1"/>
                  </a:buClr>
                  <a:buSzPts val="1100"/>
                  <a:buFont typeface="Arial"/>
                  <a:buNone/>
                </a:pPr>
                <a:r>
                  <a:rPr lang="en-GB" sz="1100" b="0" i="0" u="none" strike="noStrike" cap="none">
                    <a:solidFill>
                      <a:srgbClr val="2F8FD1"/>
                    </a:solidFill>
                    <a:latin typeface="Calibri"/>
                    <a:ea typeface="Calibri"/>
                    <a:cs typeface="Calibri"/>
                    <a:sym typeface="Calibri"/>
                  </a:rPr>
                  <a:t>Dental Nursing</a:t>
                </a:r>
                <a:endParaRPr/>
              </a:p>
            </p:txBody>
          </p:sp>
        </p:grpSp>
        <p:pic>
          <p:nvPicPr>
            <p:cNvPr id="340" name="Google Shape;340;p28" descr="Image result for Dental icon"/>
            <p:cNvPicPr preferRelativeResize="0"/>
            <p:nvPr/>
          </p:nvPicPr>
          <p:blipFill rotWithShape="1">
            <a:blip r:embed="rId5">
              <a:alphaModFix/>
            </a:blip>
            <a:srcRect/>
            <a:stretch/>
          </p:blipFill>
          <p:spPr>
            <a:xfrm>
              <a:off x="931558" y="4000210"/>
              <a:ext cx="298607" cy="339909"/>
            </a:xfrm>
            <a:prstGeom prst="rect">
              <a:avLst/>
            </a:prstGeom>
            <a:noFill/>
            <a:ln>
              <a:noFill/>
            </a:ln>
          </p:spPr>
        </p:pic>
      </p:grpSp>
      <p:grpSp>
        <p:nvGrpSpPr>
          <p:cNvPr id="341" name="Google Shape;341;p28"/>
          <p:cNvGrpSpPr/>
          <p:nvPr/>
        </p:nvGrpSpPr>
        <p:grpSpPr>
          <a:xfrm>
            <a:off x="2083752" y="4257497"/>
            <a:ext cx="1395882" cy="947410"/>
            <a:chOff x="2109389" y="3791884"/>
            <a:chExt cx="1395882" cy="947410"/>
          </a:xfrm>
        </p:grpSpPr>
        <p:grpSp>
          <p:nvGrpSpPr>
            <p:cNvPr id="342" name="Google Shape;342;p28"/>
            <p:cNvGrpSpPr/>
            <p:nvPr/>
          </p:nvGrpSpPr>
          <p:grpSpPr>
            <a:xfrm>
              <a:off x="2109389" y="3791884"/>
              <a:ext cx="1395882" cy="947410"/>
              <a:chOff x="356719" y="1329280"/>
              <a:chExt cx="1395882" cy="947410"/>
            </a:xfrm>
          </p:grpSpPr>
          <p:sp>
            <p:nvSpPr>
              <p:cNvPr id="343" name="Google Shape;343;p28"/>
              <p:cNvSpPr/>
              <p:nvPr/>
            </p:nvSpPr>
            <p:spPr>
              <a:xfrm>
                <a:off x="736363" y="1329280"/>
                <a:ext cx="685800" cy="685800"/>
              </a:xfrm>
              <a:prstGeom prst="ellipse">
                <a:avLst/>
              </a:prstGeom>
              <a:noFill/>
              <a:ln w="1905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44" name="Google Shape;344;p28"/>
              <p:cNvSpPr txBox="1"/>
              <p:nvPr/>
            </p:nvSpPr>
            <p:spPr>
              <a:xfrm>
                <a:off x="356719" y="2015080"/>
                <a:ext cx="1395882" cy="2616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F8FD1"/>
                  </a:buClr>
                  <a:buSzPts val="1100"/>
                  <a:buFont typeface="Arial"/>
                  <a:buNone/>
                </a:pPr>
                <a:r>
                  <a:rPr lang="en-GB" sz="1100" b="0" i="0" u="none" strike="noStrike" cap="none">
                    <a:solidFill>
                      <a:srgbClr val="2F8FD1"/>
                    </a:solidFill>
                    <a:latin typeface="Calibri"/>
                    <a:ea typeface="Calibri"/>
                    <a:cs typeface="Calibri"/>
                    <a:sym typeface="Calibri"/>
                  </a:rPr>
                  <a:t>Hospitality</a:t>
                </a:r>
                <a:endParaRPr/>
              </a:p>
            </p:txBody>
          </p:sp>
        </p:grpSp>
        <p:pic>
          <p:nvPicPr>
            <p:cNvPr id="345" name="Google Shape;345;p28" descr="Related image"/>
            <p:cNvPicPr preferRelativeResize="0"/>
            <p:nvPr/>
          </p:nvPicPr>
          <p:blipFill rotWithShape="1">
            <a:blip r:embed="rId6">
              <a:alphaModFix/>
            </a:blip>
            <a:srcRect/>
            <a:stretch/>
          </p:blipFill>
          <p:spPr>
            <a:xfrm>
              <a:off x="2650717" y="3966510"/>
              <a:ext cx="347663" cy="347663"/>
            </a:xfrm>
            <a:prstGeom prst="rect">
              <a:avLst/>
            </a:prstGeom>
            <a:noFill/>
            <a:ln>
              <a:noFill/>
            </a:ln>
          </p:spPr>
        </p:pic>
      </p:grpSp>
      <p:grpSp>
        <p:nvGrpSpPr>
          <p:cNvPr id="346" name="Google Shape;346;p28"/>
          <p:cNvGrpSpPr/>
          <p:nvPr/>
        </p:nvGrpSpPr>
        <p:grpSpPr>
          <a:xfrm>
            <a:off x="3903502" y="4234541"/>
            <a:ext cx="1395882" cy="947410"/>
            <a:chOff x="3903502" y="4649134"/>
            <a:chExt cx="1395882" cy="947410"/>
          </a:xfrm>
        </p:grpSpPr>
        <p:grpSp>
          <p:nvGrpSpPr>
            <p:cNvPr id="347" name="Google Shape;347;p28"/>
            <p:cNvGrpSpPr/>
            <p:nvPr/>
          </p:nvGrpSpPr>
          <p:grpSpPr>
            <a:xfrm>
              <a:off x="3903502" y="4649134"/>
              <a:ext cx="1395882" cy="947410"/>
              <a:chOff x="356719" y="1329280"/>
              <a:chExt cx="1395882" cy="947410"/>
            </a:xfrm>
          </p:grpSpPr>
          <p:sp>
            <p:nvSpPr>
              <p:cNvPr id="348" name="Google Shape;348;p28"/>
              <p:cNvSpPr/>
              <p:nvPr/>
            </p:nvSpPr>
            <p:spPr>
              <a:xfrm>
                <a:off x="736363" y="1329280"/>
                <a:ext cx="685800" cy="685800"/>
              </a:xfrm>
              <a:prstGeom prst="ellipse">
                <a:avLst/>
              </a:prstGeom>
              <a:noFill/>
              <a:ln w="1905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349" name="Google Shape;349;p28"/>
              <p:cNvSpPr txBox="1"/>
              <p:nvPr/>
            </p:nvSpPr>
            <p:spPr>
              <a:xfrm>
                <a:off x="356719" y="2015080"/>
                <a:ext cx="1395882" cy="2616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F8FD1"/>
                  </a:buClr>
                  <a:buSzPts val="1100"/>
                  <a:buFont typeface="Arial"/>
                  <a:buNone/>
                </a:pPr>
                <a:r>
                  <a:rPr lang="en-GB" sz="1100" b="0" i="0" u="none" strike="noStrike" cap="none">
                    <a:solidFill>
                      <a:srgbClr val="2F8FD1"/>
                    </a:solidFill>
                    <a:latin typeface="Calibri"/>
                    <a:ea typeface="Calibri"/>
                    <a:cs typeface="Calibri"/>
                    <a:sym typeface="Calibri"/>
                  </a:rPr>
                  <a:t>Hairdressing</a:t>
                </a:r>
                <a:endParaRPr/>
              </a:p>
            </p:txBody>
          </p:sp>
        </p:grpSp>
        <p:pic>
          <p:nvPicPr>
            <p:cNvPr id="350" name="Google Shape;350;p28" descr="Related image"/>
            <p:cNvPicPr preferRelativeResize="0"/>
            <p:nvPr/>
          </p:nvPicPr>
          <p:blipFill rotWithShape="1">
            <a:blip r:embed="rId7">
              <a:alphaModFix/>
            </a:blip>
            <a:srcRect/>
            <a:stretch/>
          </p:blipFill>
          <p:spPr>
            <a:xfrm>
              <a:off x="4417849" y="4791257"/>
              <a:ext cx="423863" cy="423863"/>
            </a:xfrm>
            <a:prstGeom prst="rect">
              <a:avLst/>
            </a:prstGeom>
            <a:noFill/>
            <a:ln>
              <a:noFill/>
            </a:ln>
          </p:spPr>
        </p:pic>
      </p:grpSp>
      <p:sp>
        <p:nvSpPr>
          <p:cNvPr id="351" name="Google Shape;351;p28"/>
          <p:cNvSpPr txBox="1"/>
          <p:nvPr/>
        </p:nvSpPr>
        <p:spPr>
          <a:xfrm>
            <a:off x="359532" y="368660"/>
            <a:ext cx="5724636" cy="800219"/>
          </a:xfrm>
          <a:prstGeom prst="rect">
            <a:avLst/>
          </a:prstGeom>
          <a:noFill/>
          <a:ln>
            <a:noFill/>
          </a:ln>
        </p:spPr>
        <p:txBody>
          <a:bodyPr spcFirstLastPara="1" wrap="square" lIns="0" tIns="36000" rIns="0" bIns="0" anchor="t" anchorCtr="0">
            <a:noAutofit/>
          </a:bodyPr>
          <a:lstStyle/>
          <a:p>
            <a:pPr marL="0" marR="0" lvl="0" indent="0" algn="l" rtl="0">
              <a:lnSpc>
                <a:spcPct val="100000"/>
              </a:lnSpc>
              <a:spcBef>
                <a:spcPts val="0"/>
              </a:spcBef>
              <a:spcAft>
                <a:spcPts val="0"/>
              </a:spcAft>
              <a:buClr>
                <a:srgbClr val="2F8FD1"/>
              </a:buClr>
              <a:buSzPts val="2600"/>
              <a:buFont typeface="Arial"/>
              <a:buNone/>
            </a:pPr>
            <a:r>
              <a:rPr lang="en-GB" sz="2600" b="1" i="0" u="none" strike="noStrike" cap="none">
                <a:solidFill>
                  <a:srgbClr val="2F8FD1"/>
                </a:solidFill>
                <a:latin typeface="Arial"/>
                <a:ea typeface="Arial"/>
                <a:cs typeface="Arial"/>
                <a:sym typeface="Arial"/>
              </a:rPr>
              <a:t>The range of apprenticeships</a:t>
            </a:r>
            <a:endParaRPr/>
          </a:p>
        </p:txBody>
      </p:sp>
      <p:pic>
        <p:nvPicPr>
          <p:cNvPr id="352" name="Google Shape;352;p28"/>
          <p:cNvPicPr preferRelativeResize="0"/>
          <p:nvPr/>
        </p:nvPicPr>
        <p:blipFill rotWithShape="1">
          <a:blip r:embed="rId8">
            <a:alphaModFix/>
          </a:blip>
          <a:srcRect/>
          <a:stretch/>
        </p:blipFill>
        <p:spPr>
          <a:xfrm>
            <a:off x="177943" y="5658154"/>
            <a:ext cx="1548954" cy="999501"/>
          </a:xfrm>
          <a:prstGeom prst="rect">
            <a:avLst/>
          </a:prstGeom>
          <a:noFill/>
          <a:ln>
            <a:noFill/>
          </a:ln>
        </p:spPr>
      </p:pic>
      <p:sp>
        <p:nvSpPr>
          <p:cNvPr id="353" name="Google Shape;353;p28"/>
          <p:cNvSpPr txBox="1"/>
          <p:nvPr/>
        </p:nvSpPr>
        <p:spPr>
          <a:xfrm>
            <a:off x="3840271" y="5719739"/>
            <a:ext cx="5031892" cy="769441"/>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2F8FD1"/>
              </a:buClr>
              <a:buSzPts val="4400"/>
              <a:buFont typeface="Arial"/>
              <a:buNone/>
            </a:pPr>
            <a:r>
              <a:rPr lang="en-GB" sz="4400" b="0" i="0" u="none" strike="noStrike" cap="none">
                <a:solidFill>
                  <a:srgbClr val="2F8FD1"/>
                </a:solidFill>
                <a:latin typeface="Arial"/>
                <a:ea typeface="Arial"/>
                <a:cs typeface="Arial"/>
                <a:sym typeface="Arial"/>
              </a:rPr>
              <a:t>And many more….</a:t>
            </a:r>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57"/>
                                        </p:tgtEl>
                                        <p:attrNameLst>
                                          <p:attrName>style.visibility</p:attrName>
                                        </p:attrNameLst>
                                      </p:cBhvr>
                                      <p:to>
                                        <p:strVal val="visible"/>
                                      </p:to>
                                    </p:set>
                                    <p:animEffect transition="in" filter="fade">
                                      <p:cBhvr>
                                        <p:cTn id="7" dur="500"/>
                                        <p:tgtEl>
                                          <p:spTgt spid="25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62"/>
                                        </p:tgtEl>
                                        <p:attrNameLst>
                                          <p:attrName>style.visibility</p:attrName>
                                        </p:attrNameLst>
                                      </p:cBhvr>
                                      <p:to>
                                        <p:strVal val="visible"/>
                                      </p:to>
                                    </p:set>
                                    <p:animEffect transition="in" filter="fade">
                                      <p:cBhvr>
                                        <p:cTn id="11" dur="500"/>
                                        <p:tgtEl>
                                          <p:spTgt spid="26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277"/>
                                        </p:tgtEl>
                                        <p:attrNameLst>
                                          <p:attrName>style.visibility</p:attrName>
                                        </p:attrNameLst>
                                      </p:cBhvr>
                                      <p:to>
                                        <p:strVal val="visible"/>
                                      </p:to>
                                    </p:set>
                                    <p:animEffect transition="in" filter="fade">
                                      <p:cBhvr>
                                        <p:cTn id="15" dur="500"/>
                                        <p:tgtEl>
                                          <p:spTgt spid="27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282"/>
                                        </p:tgtEl>
                                        <p:attrNameLst>
                                          <p:attrName>style.visibility</p:attrName>
                                        </p:attrNameLst>
                                      </p:cBhvr>
                                      <p:to>
                                        <p:strVal val="visible"/>
                                      </p:to>
                                    </p:set>
                                    <p:animEffect transition="in" filter="fade">
                                      <p:cBhvr>
                                        <p:cTn id="19" dur="500"/>
                                        <p:tgtEl>
                                          <p:spTgt spid="28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287"/>
                                        </p:tgtEl>
                                        <p:attrNameLst>
                                          <p:attrName>style.visibility</p:attrName>
                                        </p:attrNameLst>
                                      </p:cBhvr>
                                      <p:to>
                                        <p:strVal val="visible"/>
                                      </p:to>
                                    </p:set>
                                    <p:animEffect transition="in" filter="fade">
                                      <p:cBhvr>
                                        <p:cTn id="23" dur="500"/>
                                        <p:tgtEl>
                                          <p:spTgt spid="28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00"/>
                                        </p:tgtEl>
                                        <p:attrNameLst>
                                          <p:attrName>style.visibility</p:attrName>
                                        </p:attrNameLst>
                                      </p:cBhvr>
                                      <p:to>
                                        <p:strVal val="visible"/>
                                      </p:to>
                                    </p:set>
                                    <p:animEffect transition="in" filter="fade">
                                      <p:cBhvr>
                                        <p:cTn id="27" dur="500"/>
                                        <p:tgtEl>
                                          <p:spTgt spid="30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46"/>
                                        </p:tgtEl>
                                        <p:attrNameLst>
                                          <p:attrName>style.visibility</p:attrName>
                                        </p:attrNameLst>
                                      </p:cBhvr>
                                      <p:to>
                                        <p:strVal val="visible"/>
                                      </p:to>
                                    </p:set>
                                    <p:animEffect transition="in" filter="fade">
                                      <p:cBhvr>
                                        <p:cTn id="31" dur="500"/>
                                        <p:tgtEl>
                                          <p:spTgt spid="346"/>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05"/>
                                        </p:tgtEl>
                                        <p:attrNameLst>
                                          <p:attrName>style.visibility</p:attrName>
                                        </p:attrNameLst>
                                      </p:cBhvr>
                                      <p:to>
                                        <p:strVal val="visible"/>
                                      </p:to>
                                    </p:set>
                                    <p:animEffect transition="in" filter="fade">
                                      <p:cBhvr>
                                        <p:cTn id="35" dur="500"/>
                                        <p:tgtEl>
                                          <p:spTgt spid="305"/>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10"/>
                                        </p:tgtEl>
                                        <p:attrNameLst>
                                          <p:attrName>style.visibility</p:attrName>
                                        </p:attrNameLst>
                                      </p:cBhvr>
                                      <p:to>
                                        <p:strVal val="visible"/>
                                      </p:to>
                                    </p:set>
                                    <p:animEffect transition="in" filter="fade">
                                      <p:cBhvr>
                                        <p:cTn id="39" dur="500"/>
                                        <p:tgtEl>
                                          <p:spTgt spid="310"/>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15"/>
                                        </p:tgtEl>
                                        <p:attrNameLst>
                                          <p:attrName>style.visibility</p:attrName>
                                        </p:attrNameLst>
                                      </p:cBhvr>
                                      <p:to>
                                        <p:strVal val="visible"/>
                                      </p:to>
                                    </p:set>
                                    <p:animEffect transition="in" filter="fade">
                                      <p:cBhvr>
                                        <p:cTn id="43" dur="500"/>
                                        <p:tgtEl>
                                          <p:spTgt spid="315"/>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272"/>
                                        </p:tgtEl>
                                        <p:attrNameLst>
                                          <p:attrName>style.visibility</p:attrName>
                                        </p:attrNameLst>
                                      </p:cBhvr>
                                      <p:to>
                                        <p:strVal val="visible"/>
                                      </p:to>
                                    </p:set>
                                    <p:animEffect transition="in" filter="fade">
                                      <p:cBhvr>
                                        <p:cTn id="47" dur="500"/>
                                        <p:tgtEl>
                                          <p:spTgt spid="272"/>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31"/>
                                        </p:tgtEl>
                                        <p:attrNameLst>
                                          <p:attrName>style.visibility</p:attrName>
                                        </p:attrNameLst>
                                      </p:cBhvr>
                                      <p:to>
                                        <p:strVal val="visible"/>
                                      </p:to>
                                    </p:set>
                                    <p:animEffect transition="in" filter="fade">
                                      <p:cBhvr>
                                        <p:cTn id="51" dur="500"/>
                                        <p:tgtEl>
                                          <p:spTgt spid="331"/>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36"/>
                                        </p:tgtEl>
                                        <p:attrNameLst>
                                          <p:attrName>style.visibility</p:attrName>
                                        </p:attrNameLst>
                                      </p:cBhvr>
                                      <p:to>
                                        <p:strVal val="visible"/>
                                      </p:to>
                                    </p:set>
                                    <p:animEffect transition="in" filter="fade">
                                      <p:cBhvr>
                                        <p:cTn id="55" dur="500"/>
                                        <p:tgtEl>
                                          <p:spTgt spid="336"/>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341"/>
                                        </p:tgtEl>
                                        <p:attrNameLst>
                                          <p:attrName>style.visibility</p:attrName>
                                        </p:attrNameLst>
                                      </p:cBhvr>
                                      <p:to>
                                        <p:strVal val="visible"/>
                                      </p:to>
                                    </p:set>
                                    <p:animEffect transition="in" filter="fade">
                                      <p:cBhvr>
                                        <p:cTn id="59" dur="500"/>
                                        <p:tgtEl>
                                          <p:spTgt spid="341"/>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326"/>
                                        </p:tgtEl>
                                        <p:attrNameLst>
                                          <p:attrName>style.visibility</p:attrName>
                                        </p:attrNameLst>
                                      </p:cBhvr>
                                      <p:to>
                                        <p:strVal val="visible"/>
                                      </p:to>
                                    </p:set>
                                    <p:animEffect transition="in" filter="fade">
                                      <p:cBhvr>
                                        <p:cTn id="63" dur="500"/>
                                        <p:tgtEl>
                                          <p:spTgt spid="326"/>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353"/>
                                        </p:tgtEl>
                                        <p:attrNameLst>
                                          <p:attrName>style.visibility</p:attrName>
                                        </p:attrNameLst>
                                      </p:cBhvr>
                                      <p:to>
                                        <p:strVal val="visible"/>
                                      </p:to>
                                    </p:set>
                                    <p:animEffect transition="in" filter="fade">
                                      <p:cBhvr>
                                        <p:cTn id="67" dur="500"/>
                                        <p:tgtEl>
                                          <p:spTgt spid="3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29"/>
          <p:cNvPicPr preferRelativeResize="0"/>
          <p:nvPr/>
        </p:nvPicPr>
        <p:blipFill rotWithShape="1">
          <a:blip r:embed="rId3">
            <a:alphaModFix/>
          </a:blip>
          <a:srcRect/>
          <a:stretch/>
        </p:blipFill>
        <p:spPr>
          <a:xfrm>
            <a:off x="59077" y="2423326"/>
            <a:ext cx="1313884" cy="650915"/>
          </a:xfrm>
          <a:prstGeom prst="rect">
            <a:avLst/>
          </a:prstGeom>
          <a:noFill/>
          <a:ln>
            <a:noFill/>
          </a:ln>
        </p:spPr>
      </p:pic>
      <p:pic>
        <p:nvPicPr>
          <p:cNvPr id="360" name="Google Shape;360;p29"/>
          <p:cNvPicPr preferRelativeResize="0"/>
          <p:nvPr/>
        </p:nvPicPr>
        <p:blipFill rotWithShape="1">
          <a:blip r:embed="rId4">
            <a:alphaModFix/>
          </a:blip>
          <a:srcRect/>
          <a:stretch/>
        </p:blipFill>
        <p:spPr>
          <a:xfrm>
            <a:off x="175557" y="3241975"/>
            <a:ext cx="1080925" cy="545814"/>
          </a:xfrm>
          <a:prstGeom prst="rect">
            <a:avLst/>
          </a:prstGeom>
          <a:noFill/>
          <a:ln>
            <a:noFill/>
          </a:ln>
        </p:spPr>
      </p:pic>
      <p:pic>
        <p:nvPicPr>
          <p:cNvPr id="361" name="Google Shape;361;p29"/>
          <p:cNvPicPr preferRelativeResize="0"/>
          <p:nvPr/>
        </p:nvPicPr>
        <p:blipFill rotWithShape="1">
          <a:blip r:embed="rId5">
            <a:alphaModFix/>
          </a:blip>
          <a:srcRect/>
          <a:stretch/>
        </p:blipFill>
        <p:spPr>
          <a:xfrm>
            <a:off x="5871009" y="4322007"/>
            <a:ext cx="856872" cy="999498"/>
          </a:xfrm>
          <a:prstGeom prst="rect">
            <a:avLst/>
          </a:prstGeom>
          <a:noFill/>
          <a:ln>
            <a:noFill/>
          </a:ln>
        </p:spPr>
      </p:pic>
      <p:pic>
        <p:nvPicPr>
          <p:cNvPr id="362" name="Google Shape;362;p29"/>
          <p:cNvPicPr preferRelativeResize="0"/>
          <p:nvPr/>
        </p:nvPicPr>
        <p:blipFill rotWithShape="1">
          <a:blip r:embed="rId6">
            <a:alphaModFix/>
          </a:blip>
          <a:srcRect/>
          <a:stretch/>
        </p:blipFill>
        <p:spPr>
          <a:xfrm>
            <a:off x="2987239" y="4985164"/>
            <a:ext cx="1385881" cy="648870"/>
          </a:xfrm>
          <a:prstGeom prst="rect">
            <a:avLst/>
          </a:prstGeom>
          <a:noFill/>
          <a:ln>
            <a:noFill/>
          </a:ln>
        </p:spPr>
      </p:pic>
      <p:pic>
        <p:nvPicPr>
          <p:cNvPr id="363" name="Google Shape;363;p29"/>
          <p:cNvPicPr preferRelativeResize="0"/>
          <p:nvPr/>
        </p:nvPicPr>
        <p:blipFill rotWithShape="1">
          <a:blip r:embed="rId7">
            <a:alphaModFix/>
          </a:blip>
          <a:srcRect/>
          <a:stretch/>
        </p:blipFill>
        <p:spPr>
          <a:xfrm>
            <a:off x="1824940" y="4938832"/>
            <a:ext cx="1138034" cy="850097"/>
          </a:xfrm>
          <a:prstGeom prst="rect">
            <a:avLst/>
          </a:prstGeom>
          <a:noFill/>
          <a:ln>
            <a:noFill/>
          </a:ln>
        </p:spPr>
      </p:pic>
      <p:pic>
        <p:nvPicPr>
          <p:cNvPr id="364" name="Google Shape;364;p29"/>
          <p:cNvPicPr preferRelativeResize="0"/>
          <p:nvPr/>
        </p:nvPicPr>
        <p:blipFill rotWithShape="1">
          <a:blip r:embed="rId8">
            <a:alphaModFix/>
          </a:blip>
          <a:srcRect/>
          <a:stretch/>
        </p:blipFill>
        <p:spPr>
          <a:xfrm>
            <a:off x="4091100" y="2323461"/>
            <a:ext cx="1369703" cy="678791"/>
          </a:xfrm>
          <a:prstGeom prst="rect">
            <a:avLst/>
          </a:prstGeom>
          <a:noFill/>
          <a:ln>
            <a:noFill/>
          </a:ln>
        </p:spPr>
      </p:pic>
      <p:pic>
        <p:nvPicPr>
          <p:cNvPr id="365" name="Google Shape;365;p29"/>
          <p:cNvPicPr preferRelativeResize="0"/>
          <p:nvPr/>
        </p:nvPicPr>
        <p:blipFill rotWithShape="1">
          <a:blip r:embed="rId9">
            <a:alphaModFix/>
          </a:blip>
          <a:srcRect/>
          <a:stretch/>
        </p:blipFill>
        <p:spPr>
          <a:xfrm>
            <a:off x="2107430" y="4329259"/>
            <a:ext cx="1508411" cy="740738"/>
          </a:xfrm>
          <a:prstGeom prst="rect">
            <a:avLst/>
          </a:prstGeom>
          <a:noFill/>
          <a:ln>
            <a:noFill/>
          </a:ln>
        </p:spPr>
      </p:pic>
      <p:pic>
        <p:nvPicPr>
          <p:cNvPr id="366" name="Google Shape;366;p29"/>
          <p:cNvPicPr preferRelativeResize="0"/>
          <p:nvPr/>
        </p:nvPicPr>
        <p:blipFill rotWithShape="1">
          <a:blip r:embed="rId10">
            <a:alphaModFix/>
          </a:blip>
          <a:srcRect/>
          <a:stretch/>
        </p:blipFill>
        <p:spPr>
          <a:xfrm>
            <a:off x="2222964" y="5788929"/>
            <a:ext cx="1191534" cy="779013"/>
          </a:xfrm>
          <a:prstGeom prst="rect">
            <a:avLst/>
          </a:prstGeom>
          <a:noFill/>
          <a:ln>
            <a:noFill/>
          </a:ln>
        </p:spPr>
      </p:pic>
      <p:pic>
        <p:nvPicPr>
          <p:cNvPr id="367" name="Google Shape;367;p29"/>
          <p:cNvPicPr preferRelativeResize="0"/>
          <p:nvPr/>
        </p:nvPicPr>
        <p:blipFill rotWithShape="1">
          <a:blip r:embed="rId11">
            <a:alphaModFix/>
          </a:blip>
          <a:srcRect/>
          <a:stretch/>
        </p:blipFill>
        <p:spPr>
          <a:xfrm>
            <a:off x="7335091" y="4427751"/>
            <a:ext cx="1225039" cy="694974"/>
          </a:xfrm>
          <a:prstGeom prst="rect">
            <a:avLst/>
          </a:prstGeom>
          <a:noFill/>
          <a:ln>
            <a:noFill/>
          </a:ln>
        </p:spPr>
      </p:pic>
      <p:pic>
        <p:nvPicPr>
          <p:cNvPr id="368" name="Google Shape;368;p29"/>
          <p:cNvPicPr preferRelativeResize="0"/>
          <p:nvPr/>
        </p:nvPicPr>
        <p:blipFill rotWithShape="1">
          <a:blip r:embed="rId12">
            <a:alphaModFix/>
          </a:blip>
          <a:srcRect/>
          <a:stretch/>
        </p:blipFill>
        <p:spPr>
          <a:xfrm>
            <a:off x="7738809" y="3078404"/>
            <a:ext cx="911654" cy="783087"/>
          </a:xfrm>
          <a:prstGeom prst="rect">
            <a:avLst/>
          </a:prstGeom>
          <a:noFill/>
          <a:ln>
            <a:noFill/>
          </a:ln>
        </p:spPr>
      </p:pic>
      <p:pic>
        <p:nvPicPr>
          <p:cNvPr id="369" name="Google Shape;369;p29"/>
          <p:cNvPicPr preferRelativeResize="0"/>
          <p:nvPr/>
        </p:nvPicPr>
        <p:blipFill rotWithShape="1">
          <a:blip r:embed="rId13">
            <a:alphaModFix/>
          </a:blip>
          <a:srcRect/>
          <a:stretch/>
        </p:blipFill>
        <p:spPr>
          <a:xfrm>
            <a:off x="3200818" y="1235319"/>
            <a:ext cx="1593174" cy="722076"/>
          </a:xfrm>
          <a:prstGeom prst="rect">
            <a:avLst/>
          </a:prstGeom>
          <a:noFill/>
          <a:ln>
            <a:noFill/>
          </a:ln>
        </p:spPr>
      </p:pic>
      <p:pic>
        <p:nvPicPr>
          <p:cNvPr id="370" name="Google Shape;370;p29"/>
          <p:cNvPicPr preferRelativeResize="0"/>
          <p:nvPr/>
        </p:nvPicPr>
        <p:blipFill rotWithShape="1">
          <a:blip r:embed="rId14">
            <a:alphaModFix/>
          </a:blip>
          <a:srcRect/>
          <a:stretch/>
        </p:blipFill>
        <p:spPr>
          <a:xfrm>
            <a:off x="7550975" y="5166665"/>
            <a:ext cx="1501291" cy="784955"/>
          </a:xfrm>
          <a:prstGeom prst="rect">
            <a:avLst/>
          </a:prstGeom>
          <a:noFill/>
          <a:ln>
            <a:noFill/>
          </a:ln>
        </p:spPr>
      </p:pic>
      <p:pic>
        <p:nvPicPr>
          <p:cNvPr id="371" name="Google Shape;371;p29"/>
          <p:cNvPicPr preferRelativeResize="0"/>
          <p:nvPr/>
        </p:nvPicPr>
        <p:blipFill rotWithShape="1">
          <a:blip r:embed="rId15">
            <a:alphaModFix/>
          </a:blip>
          <a:srcRect/>
          <a:stretch/>
        </p:blipFill>
        <p:spPr>
          <a:xfrm>
            <a:off x="6312532" y="2606902"/>
            <a:ext cx="1080357" cy="662154"/>
          </a:xfrm>
          <a:prstGeom prst="rect">
            <a:avLst/>
          </a:prstGeom>
          <a:noFill/>
          <a:ln>
            <a:noFill/>
          </a:ln>
        </p:spPr>
      </p:pic>
      <p:pic>
        <p:nvPicPr>
          <p:cNvPr id="372" name="Google Shape;372;p29"/>
          <p:cNvPicPr preferRelativeResize="0"/>
          <p:nvPr/>
        </p:nvPicPr>
        <p:blipFill rotWithShape="1">
          <a:blip r:embed="rId16">
            <a:alphaModFix/>
          </a:blip>
          <a:srcRect/>
          <a:stretch/>
        </p:blipFill>
        <p:spPr>
          <a:xfrm>
            <a:off x="819799" y="3789040"/>
            <a:ext cx="1127901" cy="637055"/>
          </a:xfrm>
          <a:prstGeom prst="rect">
            <a:avLst/>
          </a:prstGeom>
          <a:noFill/>
          <a:ln>
            <a:noFill/>
          </a:ln>
        </p:spPr>
      </p:pic>
      <p:pic>
        <p:nvPicPr>
          <p:cNvPr id="373" name="Google Shape;373;p29"/>
          <p:cNvPicPr preferRelativeResize="0"/>
          <p:nvPr/>
        </p:nvPicPr>
        <p:blipFill rotWithShape="1">
          <a:blip r:embed="rId17">
            <a:alphaModFix/>
          </a:blip>
          <a:srcRect/>
          <a:stretch/>
        </p:blipFill>
        <p:spPr>
          <a:xfrm>
            <a:off x="7580699" y="1633841"/>
            <a:ext cx="1135761" cy="798145"/>
          </a:xfrm>
          <a:prstGeom prst="rect">
            <a:avLst/>
          </a:prstGeom>
          <a:noFill/>
          <a:ln>
            <a:noFill/>
          </a:ln>
        </p:spPr>
      </p:pic>
      <p:pic>
        <p:nvPicPr>
          <p:cNvPr id="374" name="Google Shape;374;p29"/>
          <p:cNvPicPr preferRelativeResize="0"/>
          <p:nvPr/>
        </p:nvPicPr>
        <p:blipFill rotWithShape="1">
          <a:blip r:embed="rId18">
            <a:alphaModFix/>
          </a:blip>
          <a:srcRect r="6827"/>
          <a:stretch/>
        </p:blipFill>
        <p:spPr>
          <a:xfrm>
            <a:off x="7571779" y="2497200"/>
            <a:ext cx="1572221" cy="689238"/>
          </a:xfrm>
          <a:prstGeom prst="rect">
            <a:avLst/>
          </a:prstGeom>
          <a:noFill/>
          <a:ln>
            <a:noFill/>
          </a:ln>
        </p:spPr>
      </p:pic>
      <p:pic>
        <p:nvPicPr>
          <p:cNvPr id="375" name="Google Shape;375;p29"/>
          <p:cNvPicPr preferRelativeResize="0"/>
          <p:nvPr/>
        </p:nvPicPr>
        <p:blipFill rotWithShape="1">
          <a:blip r:embed="rId19">
            <a:alphaModFix/>
          </a:blip>
          <a:srcRect/>
          <a:stretch/>
        </p:blipFill>
        <p:spPr>
          <a:xfrm>
            <a:off x="3889030" y="6021028"/>
            <a:ext cx="2383560" cy="510269"/>
          </a:xfrm>
          <a:prstGeom prst="rect">
            <a:avLst/>
          </a:prstGeom>
          <a:noFill/>
          <a:ln>
            <a:noFill/>
          </a:ln>
        </p:spPr>
      </p:pic>
      <p:pic>
        <p:nvPicPr>
          <p:cNvPr id="376" name="Google Shape;376;p29"/>
          <p:cNvPicPr preferRelativeResize="0"/>
          <p:nvPr/>
        </p:nvPicPr>
        <p:blipFill rotWithShape="1">
          <a:blip r:embed="rId20">
            <a:alphaModFix/>
          </a:blip>
          <a:srcRect/>
          <a:stretch/>
        </p:blipFill>
        <p:spPr>
          <a:xfrm>
            <a:off x="5185836" y="3278570"/>
            <a:ext cx="1666875" cy="695325"/>
          </a:xfrm>
          <a:prstGeom prst="rect">
            <a:avLst/>
          </a:prstGeom>
          <a:noFill/>
          <a:ln>
            <a:noFill/>
          </a:ln>
        </p:spPr>
      </p:pic>
      <p:pic>
        <p:nvPicPr>
          <p:cNvPr id="377" name="Google Shape;377;p29" descr="rolls-royce.jpg"/>
          <p:cNvPicPr preferRelativeResize="0"/>
          <p:nvPr/>
        </p:nvPicPr>
        <p:blipFill rotWithShape="1">
          <a:blip r:embed="rId21">
            <a:alphaModFix/>
          </a:blip>
          <a:srcRect/>
          <a:stretch/>
        </p:blipFill>
        <p:spPr>
          <a:xfrm>
            <a:off x="2440614" y="3353533"/>
            <a:ext cx="1776196" cy="934679"/>
          </a:xfrm>
          <a:prstGeom prst="rect">
            <a:avLst/>
          </a:prstGeom>
          <a:noFill/>
          <a:ln>
            <a:noFill/>
          </a:ln>
        </p:spPr>
      </p:pic>
      <p:pic>
        <p:nvPicPr>
          <p:cNvPr id="378" name="Google Shape;378;p29"/>
          <p:cNvPicPr preferRelativeResize="0"/>
          <p:nvPr/>
        </p:nvPicPr>
        <p:blipFill rotWithShape="1">
          <a:blip r:embed="rId22">
            <a:alphaModFix/>
          </a:blip>
          <a:srcRect/>
          <a:stretch/>
        </p:blipFill>
        <p:spPr>
          <a:xfrm>
            <a:off x="6977542" y="3832611"/>
            <a:ext cx="1771650" cy="590550"/>
          </a:xfrm>
          <a:prstGeom prst="rect">
            <a:avLst/>
          </a:prstGeom>
          <a:noFill/>
          <a:ln>
            <a:noFill/>
          </a:ln>
        </p:spPr>
      </p:pic>
      <p:pic>
        <p:nvPicPr>
          <p:cNvPr id="379" name="Google Shape;379;p29"/>
          <p:cNvPicPr preferRelativeResize="0"/>
          <p:nvPr/>
        </p:nvPicPr>
        <p:blipFill rotWithShape="1">
          <a:blip r:embed="rId23">
            <a:alphaModFix/>
          </a:blip>
          <a:srcRect/>
          <a:stretch/>
        </p:blipFill>
        <p:spPr>
          <a:xfrm>
            <a:off x="4101458" y="3921949"/>
            <a:ext cx="1771650" cy="714375"/>
          </a:xfrm>
          <a:prstGeom prst="rect">
            <a:avLst/>
          </a:prstGeom>
          <a:noFill/>
          <a:ln>
            <a:noFill/>
          </a:ln>
        </p:spPr>
      </p:pic>
      <p:pic>
        <p:nvPicPr>
          <p:cNvPr id="380" name="Google Shape;380;p29" descr="RBS.jpg"/>
          <p:cNvPicPr preferRelativeResize="0"/>
          <p:nvPr/>
        </p:nvPicPr>
        <p:blipFill rotWithShape="1">
          <a:blip r:embed="rId24">
            <a:alphaModFix/>
          </a:blip>
          <a:srcRect/>
          <a:stretch/>
        </p:blipFill>
        <p:spPr>
          <a:xfrm>
            <a:off x="1305556" y="2914506"/>
            <a:ext cx="1064369" cy="792088"/>
          </a:xfrm>
          <a:prstGeom prst="rect">
            <a:avLst/>
          </a:prstGeom>
          <a:noFill/>
          <a:ln>
            <a:noFill/>
          </a:ln>
        </p:spPr>
      </p:pic>
      <p:pic>
        <p:nvPicPr>
          <p:cNvPr id="381" name="Google Shape;381;p29" descr="Pets at Home.bmp"/>
          <p:cNvPicPr preferRelativeResize="0"/>
          <p:nvPr/>
        </p:nvPicPr>
        <p:blipFill rotWithShape="1">
          <a:blip r:embed="rId25">
            <a:alphaModFix/>
          </a:blip>
          <a:srcRect/>
          <a:stretch/>
        </p:blipFill>
        <p:spPr>
          <a:xfrm>
            <a:off x="2581180" y="2292572"/>
            <a:ext cx="812118" cy="959776"/>
          </a:xfrm>
          <a:prstGeom prst="rect">
            <a:avLst/>
          </a:prstGeom>
          <a:noFill/>
          <a:ln>
            <a:noFill/>
          </a:ln>
        </p:spPr>
      </p:pic>
      <p:pic>
        <p:nvPicPr>
          <p:cNvPr id="382" name="Google Shape;382;p29"/>
          <p:cNvPicPr preferRelativeResize="0"/>
          <p:nvPr/>
        </p:nvPicPr>
        <p:blipFill rotWithShape="1">
          <a:blip r:embed="rId26">
            <a:alphaModFix/>
          </a:blip>
          <a:srcRect/>
          <a:stretch/>
        </p:blipFill>
        <p:spPr>
          <a:xfrm>
            <a:off x="388696" y="4519033"/>
            <a:ext cx="1152525" cy="723900"/>
          </a:xfrm>
          <a:prstGeom prst="rect">
            <a:avLst/>
          </a:prstGeom>
          <a:noFill/>
          <a:ln>
            <a:noFill/>
          </a:ln>
        </p:spPr>
      </p:pic>
      <p:pic>
        <p:nvPicPr>
          <p:cNvPr id="383" name="Google Shape;383;p29"/>
          <p:cNvPicPr preferRelativeResize="0"/>
          <p:nvPr/>
        </p:nvPicPr>
        <p:blipFill rotWithShape="1">
          <a:blip r:embed="rId27">
            <a:alphaModFix/>
          </a:blip>
          <a:srcRect/>
          <a:stretch/>
        </p:blipFill>
        <p:spPr>
          <a:xfrm>
            <a:off x="3912425" y="3151675"/>
            <a:ext cx="752475" cy="457200"/>
          </a:xfrm>
          <a:prstGeom prst="rect">
            <a:avLst/>
          </a:prstGeom>
          <a:noFill/>
          <a:ln>
            <a:noFill/>
          </a:ln>
        </p:spPr>
      </p:pic>
      <p:pic>
        <p:nvPicPr>
          <p:cNvPr id="384" name="Google Shape;384;p29" descr="Starbucks.bmp"/>
          <p:cNvPicPr preferRelativeResize="0"/>
          <p:nvPr/>
        </p:nvPicPr>
        <p:blipFill rotWithShape="1">
          <a:blip r:embed="rId28">
            <a:alphaModFix/>
          </a:blip>
          <a:srcRect/>
          <a:stretch/>
        </p:blipFill>
        <p:spPr>
          <a:xfrm>
            <a:off x="6424113" y="5340534"/>
            <a:ext cx="956199" cy="935629"/>
          </a:xfrm>
          <a:prstGeom prst="rect">
            <a:avLst/>
          </a:prstGeom>
          <a:noFill/>
          <a:ln>
            <a:noFill/>
          </a:ln>
        </p:spPr>
      </p:pic>
      <p:pic>
        <p:nvPicPr>
          <p:cNvPr id="385" name="Google Shape;385;p29"/>
          <p:cNvPicPr preferRelativeResize="0"/>
          <p:nvPr/>
        </p:nvPicPr>
        <p:blipFill rotWithShape="1">
          <a:blip r:embed="rId29">
            <a:alphaModFix/>
          </a:blip>
          <a:srcRect/>
          <a:stretch/>
        </p:blipFill>
        <p:spPr>
          <a:xfrm>
            <a:off x="5225321" y="1896454"/>
            <a:ext cx="1752600" cy="276225"/>
          </a:xfrm>
          <a:prstGeom prst="rect">
            <a:avLst/>
          </a:prstGeom>
          <a:noFill/>
          <a:ln>
            <a:noFill/>
          </a:ln>
        </p:spPr>
      </p:pic>
      <p:pic>
        <p:nvPicPr>
          <p:cNvPr id="386" name="Google Shape;386;p29"/>
          <p:cNvPicPr preferRelativeResize="0"/>
          <p:nvPr/>
        </p:nvPicPr>
        <p:blipFill rotWithShape="1">
          <a:blip r:embed="rId30">
            <a:alphaModFix/>
          </a:blip>
          <a:srcRect/>
          <a:stretch/>
        </p:blipFill>
        <p:spPr>
          <a:xfrm>
            <a:off x="187859" y="1489975"/>
            <a:ext cx="3057605" cy="821949"/>
          </a:xfrm>
          <a:prstGeom prst="rect">
            <a:avLst/>
          </a:prstGeom>
          <a:noFill/>
          <a:ln>
            <a:noFill/>
          </a:ln>
        </p:spPr>
      </p:pic>
      <p:sp>
        <p:nvSpPr>
          <p:cNvPr id="387" name="Google Shape;387;p29"/>
          <p:cNvSpPr txBox="1">
            <a:spLocks noGrp="1"/>
          </p:cNvSpPr>
          <p:nvPr>
            <p:ph type="ctrTitle"/>
          </p:nvPr>
        </p:nvSpPr>
        <p:spPr>
          <a:xfrm>
            <a:off x="359532" y="368660"/>
            <a:ext cx="4608512" cy="800219"/>
          </a:xfrm>
          <a:prstGeom prst="rect">
            <a:avLst/>
          </a:prstGeom>
          <a:noFill/>
          <a:ln>
            <a:noFill/>
          </a:ln>
        </p:spPr>
        <p:txBody>
          <a:bodyPr spcFirstLastPara="1" wrap="square" lIns="0" tIns="0" rIns="0" bIns="0" anchor="t" anchorCtr="0">
            <a:noAutofit/>
          </a:bodyPr>
          <a:lstStyle/>
          <a:p>
            <a:pPr marL="0" lvl="0" indent="0" algn="l" rtl="0">
              <a:lnSpc>
                <a:spcPct val="100000"/>
              </a:lnSpc>
              <a:spcBef>
                <a:spcPts val="0"/>
              </a:spcBef>
              <a:spcAft>
                <a:spcPts val="0"/>
              </a:spcAft>
              <a:buSzPts val="2800"/>
              <a:buNone/>
            </a:pPr>
            <a:r>
              <a:rPr lang="en-GB" b="1">
                <a:solidFill>
                  <a:srgbClr val="2F8FD1"/>
                </a:solidFill>
              </a:rPr>
              <a:t>Which employers offer apprenticeships?</a:t>
            </a:r>
            <a:r>
              <a:rPr lang="en-GB" b="1"/>
              <a:t/>
            </a:r>
            <a:br>
              <a:rPr lang="en-GB" b="1"/>
            </a:br>
            <a:endParaRPr b="1">
              <a:solidFill>
                <a:srgbClr val="000000"/>
              </a:solidFill>
            </a:endParaRPr>
          </a:p>
        </p:txBody>
      </p:sp>
      <p:pic>
        <p:nvPicPr>
          <p:cNvPr id="388" name="Google Shape;388;p29"/>
          <p:cNvPicPr preferRelativeResize="0"/>
          <p:nvPr/>
        </p:nvPicPr>
        <p:blipFill rotWithShape="1">
          <a:blip r:embed="rId31">
            <a:alphaModFix/>
          </a:blip>
          <a:srcRect/>
          <a:stretch/>
        </p:blipFill>
        <p:spPr>
          <a:xfrm>
            <a:off x="207730" y="5754234"/>
            <a:ext cx="1411941" cy="911090"/>
          </a:xfrm>
          <a:prstGeom prst="rect">
            <a:avLst/>
          </a:prstGeom>
          <a:noFill/>
          <a:ln>
            <a:noFill/>
          </a:ln>
        </p:spPr>
      </p:pic>
      <p:pic>
        <p:nvPicPr>
          <p:cNvPr id="389" name="Google Shape;389;p29" descr="A close up of a logo  Description automatically generated"/>
          <p:cNvPicPr preferRelativeResize="0"/>
          <p:nvPr/>
        </p:nvPicPr>
        <p:blipFill rotWithShape="1">
          <a:blip r:embed="rId32">
            <a:alphaModFix/>
          </a:blip>
          <a:srcRect l="17753" t="14757" r="17655" b="23960"/>
          <a:stretch/>
        </p:blipFill>
        <p:spPr>
          <a:xfrm>
            <a:off x="4360910" y="5023318"/>
            <a:ext cx="1385881" cy="657449"/>
          </a:xfrm>
          <a:prstGeom prst="rect">
            <a:avLst/>
          </a:prstGeom>
          <a:noFill/>
          <a:ln>
            <a:noFill/>
          </a:ln>
        </p:spPr>
      </p:pic>
      <p:pic>
        <p:nvPicPr>
          <p:cNvPr id="390" name="Google Shape;390;p29" descr="A close up of a sign  Description automatically generated"/>
          <p:cNvPicPr preferRelativeResize="0"/>
          <p:nvPr/>
        </p:nvPicPr>
        <p:blipFill rotWithShape="1">
          <a:blip r:embed="rId33">
            <a:alphaModFix/>
          </a:blip>
          <a:srcRect/>
          <a:stretch/>
        </p:blipFill>
        <p:spPr>
          <a:xfrm>
            <a:off x="6654995" y="947111"/>
            <a:ext cx="2094197" cy="727287"/>
          </a:xfrm>
          <a:prstGeom prst="rect">
            <a:avLst/>
          </a:prstGeom>
          <a:noFill/>
          <a:ln>
            <a:noFill/>
          </a:ln>
        </p:spPr>
      </p:pic>
      <p:pic>
        <p:nvPicPr>
          <p:cNvPr id="391" name="Google Shape;391;p29" descr="A close up of a sign  Description automatically generated"/>
          <p:cNvPicPr preferRelativeResize="0"/>
          <p:nvPr/>
        </p:nvPicPr>
        <p:blipFill rotWithShape="1">
          <a:blip r:embed="rId34">
            <a:alphaModFix/>
          </a:blip>
          <a:srcRect/>
          <a:stretch/>
        </p:blipFill>
        <p:spPr>
          <a:xfrm>
            <a:off x="5137157" y="1023387"/>
            <a:ext cx="1152525" cy="699011"/>
          </a:xfrm>
          <a:prstGeom prst="rect">
            <a:avLst/>
          </a:prstGeom>
          <a:noFill/>
          <a:ln>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animEffect transition="in" filter="fade">
                                      <p:cBhvr>
                                        <p:cTn id="7" dur="500"/>
                                        <p:tgtEl>
                                          <p:spTgt spid="37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76"/>
                                        </p:tgtEl>
                                        <p:attrNameLst>
                                          <p:attrName>style.visibility</p:attrName>
                                        </p:attrNameLst>
                                      </p:cBhvr>
                                      <p:to>
                                        <p:strVal val="visible"/>
                                      </p:to>
                                    </p:set>
                                    <p:animEffect transition="in" filter="fade">
                                      <p:cBhvr>
                                        <p:cTn id="11" dur="500"/>
                                        <p:tgtEl>
                                          <p:spTgt spid="37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77"/>
                                        </p:tgtEl>
                                        <p:attrNameLst>
                                          <p:attrName>style.visibility</p:attrName>
                                        </p:attrNameLst>
                                      </p:cBhvr>
                                      <p:to>
                                        <p:strVal val="visible"/>
                                      </p:to>
                                    </p:set>
                                    <p:animEffect transition="in" filter="fade">
                                      <p:cBhvr>
                                        <p:cTn id="15" dur="500"/>
                                        <p:tgtEl>
                                          <p:spTgt spid="377"/>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78"/>
                                        </p:tgtEl>
                                        <p:attrNameLst>
                                          <p:attrName>style.visibility</p:attrName>
                                        </p:attrNameLst>
                                      </p:cBhvr>
                                      <p:to>
                                        <p:strVal val="visible"/>
                                      </p:to>
                                    </p:set>
                                    <p:animEffect transition="in" filter="fade">
                                      <p:cBhvr>
                                        <p:cTn id="19" dur="500"/>
                                        <p:tgtEl>
                                          <p:spTgt spid="378"/>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79"/>
                                        </p:tgtEl>
                                        <p:attrNameLst>
                                          <p:attrName>style.visibility</p:attrName>
                                        </p:attrNameLst>
                                      </p:cBhvr>
                                      <p:to>
                                        <p:strVal val="visible"/>
                                      </p:to>
                                    </p:set>
                                    <p:animEffect transition="in" filter="fade">
                                      <p:cBhvr>
                                        <p:cTn id="23" dur="500"/>
                                        <p:tgtEl>
                                          <p:spTgt spid="37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80"/>
                                        </p:tgtEl>
                                        <p:attrNameLst>
                                          <p:attrName>style.visibility</p:attrName>
                                        </p:attrNameLst>
                                      </p:cBhvr>
                                      <p:to>
                                        <p:strVal val="visible"/>
                                      </p:to>
                                    </p:set>
                                    <p:animEffect transition="in" filter="fade">
                                      <p:cBhvr>
                                        <p:cTn id="27" dur="500"/>
                                        <p:tgtEl>
                                          <p:spTgt spid="38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81"/>
                                        </p:tgtEl>
                                        <p:attrNameLst>
                                          <p:attrName>style.visibility</p:attrName>
                                        </p:attrNameLst>
                                      </p:cBhvr>
                                      <p:to>
                                        <p:strVal val="visible"/>
                                      </p:to>
                                    </p:set>
                                    <p:animEffect transition="in" filter="fade">
                                      <p:cBhvr>
                                        <p:cTn id="31" dur="500"/>
                                        <p:tgtEl>
                                          <p:spTgt spid="381"/>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82"/>
                                        </p:tgtEl>
                                        <p:attrNameLst>
                                          <p:attrName>style.visibility</p:attrName>
                                        </p:attrNameLst>
                                      </p:cBhvr>
                                      <p:to>
                                        <p:strVal val="visible"/>
                                      </p:to>
                                    </p:set>
                                    <p:animEffect transition="in" filter="fade">
                                      <p:cBhvr>
                                        <p:cTn id="35" dur="500"/>
                                        <p:tgtEl>
                                          <p:spTgt spid="382"/>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383"/>
                                        </p:tgtEl>
                                        <p:attrNameLst>
                                          <p:attrName>style.visibility</p:attrName>
                                        </p:attrNameLst>
                                      </p:cBhvr>
                                      <p:to>
                                        <p:strVal val="visible"/>
                                      </p:to>
                                    </p:set>
                                    <p:animEffect transition="in" filter="fade">
                                      <p:cBhvr>
                                        <p:cTn id="39" dur="500"/>
                                        <p:tgtEl>
                                          <p:spTgt spid="383"/>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384"/>
                                        </p:tgtEl>
                                        <p:attrNameLst>
                                          <p:attrName>style.visibility</p:attrName>
                                        </p:attrNameLst>
                                      </p:cBhvr>
                                      <p:to>
                                        <p:strVal val="visible"/>
                                      </p:to>
                                    </p:set>
                                    <p:animEffect transition="in" filter="fade">
                                      <p:cBhvr>
                                        <p:cTn id="43" dur="500"/>
                                        <p:tgtEl>
                                          <p:spTgt spid="384"/>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85"/>
                                        </p:tgtEl>
                                        <p:attrNameLst>
                                          <p:attrName>style.visibility</p:attrName>
                                        </p:attrNameLst>
                                      </p:cBhvr>
                                      <p:to>
                                        <p:strVal val="visible"/>
                                      </p:to>
                                    </p:set>
                                    <p:animEffect transition="in" filter="fade">
                                      <p:cBhvr>
                                        <p:cTn id="47" dur="500"/>
                                        <p:tgtEl>
                                          <p:spTgt spid="385"/>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86"/>
                                        </p:tgtEl>
                                        <p:attrNameLst>
                                          <p:attrName>style.visibility</p:attrName>
                                        </p:attrNameLst>
                                      </p:cBhvr>
                                      <p:to>
                                        <p:strVal val="visible"/>
                                      </p:to>
                                    </p:set>
                                    <p:animEffect transition="in" filter="fade">
                                      <p:cBhvr>
                                        <p:cTn id="51" dur="500"/>
                                        <p:tgtEl>
                                          <p:spTgt spid="386"/>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369"/>
                                        </p:tgtEl>
                                        <p:attrNameLst>
                                          <p:attrName>style.visibility</p:attrName>
                                        </p:attrNameLst>
                                      </p:cBhvr>
                                      <p:to>
                                        <p:strVal val="visible"/>
                                      </p:to>
                                    </p:set>
                                    <p:animEffect transition="in" filter="fade">
                                      <p:cBhvr>
                                        <p:cTn id="55" dur="500"/>
                                        <p:tgtEl>
                                          <p:spTgt spid="369"/>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373"/>
                                        </p:tgtEl>
                                        <p:attrNameLst>
                                          <p:attrName>style.visibility</p:attrName>
                                        </p:attrNameLst>
                                      </p:cBhvr>
                                      <p:to>
                                        <p:strVal val="visible"/>
                                      </p:to>
                                    </p:set>
                                    <p:animEffect transition="in" filter="fade">
                                      <p:cBhvr>
                                        <p:cTn id="59" dur="500"/>
                                        <p:tgtEl>
                                          <p:spTgt spid="373"/>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374"/>
                                        </p:tgtEl>
                                        <p:attrNameLst>
                                          <p:attrName>style.visibility</p:attrName>
                                        </p:attrNameLst>
                                      </p:cBhvr>
                                      <p:to>
                                        <p:strVal val="visible"/>
                                      </p:to>
                                    </p:set>
                                    <p:animEffect transition="in" filter="fade">
                                      <p:cBhvr>
                                        <p:cTn id="63" dur="500"/>
                                        <p:tgtEl>
                                          <p:spTgt spid="374"/>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368"/>
                                        </p:tgtEl>
                                        <p:attrNameLst>
                                          <p:attrName>style.visibility</p:attrName>
                                        </p:attrNameLst>
                                      </p:cBhvr>
                                      <p:to>
                                        <p:strVal val="visible"/>
                                      </p:to>
                                    </p:set>
                                    <p:animEffect transition="in" filter="fade">
                                      <p:cBhvr>
                                        <p:cTn id="67" dur="500"/>
                                        <p:tgtEl>
                                          <p:spTgt spid="368"/>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371"/>
                                        </p:tgtEl>
                                        <p:attrNameLst>
                                          <p:attrName>style.visibility</p:attrName>
                                        </p:attrNameLst>
                                      </p:cBhvr>
                                      <p:to>
                                        <p:strVal val="visible"/>
                                      </p:to>
                                    </p:set>
                                    <p:animEffect transition="in" filter="fade">
                                      <p:cBhvr>
                                        <p:cTn id="71" dur="500"/>
                                        <p:tgtEl>
                                          <p:spTgt spid="371"/>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364"/>
                                        </p:tgtEl>
                                        <p:attrNameLst>
                                          <p:attrName>style.visibility</p:attrName>
                                        </p:attrNameLst>
                                      </p:cBhvr>
                                      <p:to>
                                        <p:strVal val="visible"/>
                                      </p:to>
                                    </p:set>
                                    <p:animEffect transition="in" filter="fade">
                                      <p:cBhvr>
                                        <p:cTn id="75" dur="500"/>
                                        <p:tgtEl>
                                          <p:spTgt spid="364"/>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359"/>
                                        </p:tgtEl>
                                        <p:attrNameLst>
                                          <p:attrName>style.visibility</p:attrName>
                                        </p:attrNameLst>
                                      </p:cBhvr>
                                      <p:to>
                                        <p:strVal val="visible"/>
                                      </p:to>
                                    </p:set>
                                    <p:animEffect transition="in" filter="fade">
                                      <p:cBhvr>
                                        <p:cTn id="79" dur="500"/>
                                        <p:tgtEl>
                                          <p:spTgt spid="359"/>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360"/>
                                        </p:tgtEl>
                                        <p:attrNameLst>
                                          <p:attrName>style.visibility</p:attrName>
                                        </p:attrNameLst>
                                      </p:cBhvr>
                                      <p:to>
                                        <p:strVal val="visible"/>
                                      </p:to>
                                    </p:set>
                                    <p:animEffect transition="in" filter="fade">
                                      <p:cBhvr>
                                        <p:cTn id="83" dur="500"/>
                                        <p:tgtEl>
                                          <p:spTgt spid="360"/>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372"/>
                                        </p:tgtEl>
                                        <p:attrNameLst>
                                          <p:attrName>style.visibility</p:attrName>
                                        </p:attrNameLst>
                                      </p:cBhvr>
                                      <p:to>
                                        <p:strVal val="visible"/>
                                      </p:to>
                                    </p:set>
                                    <p:animEffect transition="in" filter="fade">
                                      <p:cBhvr>
                                        <p:cTn id="87" dur="500"/>
                                        <p:tgtEl>
                                          <p:spTgt spid="372"/>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365"/>
                                        </p:tgtEl>
                                        <p:attrNameLst>
                                          <p:attrName>style.visibility</p:attrName>
                                        </p:attrNameLst>
                                      </p:cBhvr>
                                      <p:to>
                                        <p:strVal val="visible"/>
                                      </p:to>
                                    </p:set>
                                    <p:animEffect transition="in" filter="fade">
                                      <p:cBhvr>
                                        <p:cTn id="91" dur="500"/>
                                        <p:tgtEl>
                                          <p:spTgt spid="365"/>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361"/>
                                        </p:tgtEl>
                                        <p:attrNameLst>
                                          <p:attrName>style.visibility</p:attrName>
                                        </p:attrNameLst>
                                      </p:cBhvr>
                                      <p:to>
                                        <p:strVal val="visible"/>
                                      </p:to>
                                    </p:set>
                                    <p:animEffect transition="in" filter="fade">
                                      <p:cBhvr>
                                        <p:cTn id="95" dur="500"/>
                                        <p:tgtEl>
                                          <p:spTgt spid="361"/>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367"/>
                                        </p:tgtEl>
                                        <p:attrNameLst>
                                          <p:attrName>style.visibility</p:attrName>
                                        </p:attrNameLst>
                                      </p:cBhvr>
                                      <p:to>
                                        <p:strVal val="visible"/>
                                      </p:to>
                                    </p:set>
                                    <p:animEffect transition="in" filter="fade">
                                      <p:cBhvr>
                                        <p:cTn id="99" dur="500"/>
                                        <p:tgtEl>
                                          <p:spTgt spid="367"/>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370"/>
                                        </p:tgtEl>
                                        <p:attrNameLst>
                                          <p:attrName>style.visibility</p:attrName>
                                        </p:attrNameLst>
                                      </p:cBhvr>
                                      <p:to>
                                        <p:strVal val="visible"/>
                                      </p:to>
                                    </p:set>
                                    <p:animEffect transition="in" filter="fade">
                                      <p:cBhvr>
                                        <p:cTn id="103" dur="500"/>
                                        <p:tgtEl>
                                          <p:spTgt spid="370"/>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362"/>
                                        </p:tgtEl>
                                        <p:attrNameLst>
                                          <p:attrName>style.visibility</p:attrName>
                                        </p:attrNameLst>
                                      </p:cBhvr>
                                      <p:to>
                                        <p:strVal val="visible"/>
                                      </p:to>
                                    </p:set>
                                    <p:animEffect transition="in" filter="fade">
                                      <p:cBhvr>
                                        <p:cTn id="107" dur="500"/>
                                        <p:tgtEl>
                                          <p:spTgt spid="362"/>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363"/>
                                        </p:tgtEl>
                                        <p:attrNameLst>
                                          <p:attrName>style.visibility</p:attrName>
                                        </p:attrNameLst>
                                      </p:cBhvr>
                                      <p:to>
                                        <p:strVal val="visible"/>
                                      </p:to>
                                    </p:set>
                                    <p:animEffect transition="in" filter="fade">
                                      <p:cBhvr>
                                        <p:cTn id="111" dur="500"/>
                                        <p:tgtEl>
                                          <p:spTgt spid="363"/>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366"/>
                                        </p:tgtEl>
                                        <p:attrNameLst>
                                          <p:attrName>style.visibility</p:attrName>
                                        </p:attrNameLst>
                                      </p:cBhvr>
                                      <p:to>
                                        <p:strVal val="visible"/>
                                      </p:to>
                                    </p:set>
                                    <p:animEffect transition="in" filter="fade">
                                      <p:cBhvr>
                                        <p:cTn id="115" dur="500"/>
                                        <p:tgtEl>
                                          <p:spTgt spid="366"/>
                                        </p:tgtEl>
                                      </p:cBhvr>
                                    </p:animEffect>
                                  </p:childTnLst>
                                </p:cTn>
                              </p:par>
                              <p:par>
                                <p:cTn id="116" presetID="10" presetClass="entr" presetSubtype="0" fill="hold" nodeType="withEffect">
                                  <p:stCondLst>
                                    <p:cond delay="0"/>
                                  </p:stCondLst>
                                  <p:childTnLst>
                                    <p:set>
                                      <p:cBhvr>
                                        <p:cTn id="117" dur="1" fill="hold">
                                          <p:stCondLst>
                                            <p:cond delay="0"/>
                                          </p:stCondLst>
                                        </p:cTn>
                                        <p:tgtEl>
                                          <p:spTgt spid="391"/>
                                        </p:tgtEl>
                                        <p:attrNameLst>
                                          <p:attrName>style.visibility</p:attrName>
                                        </p:attrNameLst>
                                      </p:cBhvr>
                                      <p:to>
                                        <p:strVal val="visible"/>
                                      </p:to>
                                    </p:set>
                                    <p:animEffect transition="in" filter="fade">
                                      <p:cBhvr>
                                        <p:cTn id="118" dur="500"/>
                                        <p:tgtEl>
                                          <p:spTgt spid="391"/>
                                        </p:tgtEl>
                                      </p:cBhvr>
                                    </p:animEffect>
                                  </p:childTnLst>
                                </p:cTn>
                              </p:par>
                              <p:par>
                                <p:cTn id="119" presetID="10" presetClass="entr" presetSubtype="0" fill="hold" nodeType="withEffect">
                                  <p:stCondLst>
                                    <p:cond delay="0"/>
                                  </p:stCondLst>
                                  <p:childTnLst>
                                    <p:set>
                                      <p:cBhvr>
                                        <p:cTn id="120" dur="1" fill="hold">
                                          <p:stCondLst>
                                            <p:cond delay="0"/>
                                          </p:stCondLst>
                                        </p:cTn>
                                        <p:tgtEl>
                                          <p:spTgt spid="390"/>
                                        </p:tgtEl>
                                        <p:attrNameLst>
                                          <p:attrName>style.visibility</p:attrName>
                                        </p:attrNameLst>
                                      </p:cBhvr>
                                      <p:to>
                                        <p:strVal val="visible"/>
                                      </p:to>
                                    </p:set>
                                    <p:animEffect transition="in" filter="fade">
                                      <p:cBhvr>
                                        <p:cTn id="121" dur="500"/>
                                        <p:tgtEl>
                                          <p:spTgt spid="390"/>
                                        </p:tgtEl>
                                      </p:cBhvr>
                                    </p:animEffect>
                                  </p:childTnLst>
                                </p:cTn>
                              </p:par>
                            </p:childTnLst>
                          </p:cTn>
                        </p:par>
                      </p:childTnLst>
                    </p:cTn>
                  </p:par>
                  <p:par>
                    <p:cTn id="122" fill="hold">
                      <p:stCondLst>
                        <p:cond delay="indefinite"/>
                      </p:stCondLst>
                      <p:childTnLst>
                        <p:par>
                          <p:cTn id="123" fill="hold">
                            <p:stCondLst>
                              <p:cond delay="0"/>
                            </p:stCondLst>
                            <p:childTnLst>
                              <p:par>
                                <p:cTn id="124" presetID="1" presetClass="entr" presetSubtype="0" fill="hold" nodeType="clickEffect">
                                  <p:stCondLst>
                                    <p:cond delay="0"/>
                                  </p:stCondLst>
                                  <p:childTnLst>
                                    <p:set>
                                      <p:cBhvr>
                                        <p:cTn id="125" dur="1" fill="hold">
                                          <p:stCondLst>
                                            <p:cond delay="0"/>
                                          </p:stCondLst>
                                        </p:cTn>
                                        <p:tgtEl>
                                          <p:spTgt spid="38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30"/>
          <p:cNvSpPr txBox="1"/>
          <p:nvPr/>
        </p:nvSpPr>
        <p:spPr>
          <a:xfrm>
            <a:off x="2587824" y="1426980"/>
            <a:ext cx="3581400" cy="83099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endParaRPr sz="4800" b="1" i="0" u="none" strike="noStrike" cap="none">
              <a:solidFill>
                <a:srgbClr val="262626"/>
              </a:solidFill>
              <a:latin typeface="Montserrat"/>
              <a:ea typeface="Montserrat"/>
              <a:cs typeface="Montserrat"/>
              <a:sym typeface="Montserrat"/>
            </a:endParaRPr>
          </a:p>
        </p:txBody>
      </p:sp>
      <p:pic>
        <p:nvPicPr>
          <p:cNvPr id="398" name="Google Shape;398;p30"/>
          <p:cNvPicPr preferRelativeResize="0"/>
          <p:nvPr/>
        </p:nvPicPr>
        <p:blipFill rotWithShape="1">
          <a:blip r:embed="rId3">
            <a:alphaModFix/>
          </a:blip>
          <a:srcRect/>
          <a:stretch/>
        </p:blipFill>
        <p:spPr>
          <a:xfrm>
            <a:off x="-612576" y="1052736"/>
            <a:ext cx="4495800" cy="4495800"/>
          </a:xfrm>
          <a:prstGeom prst="rect">
            <a:avLst/>
          </a:prstGeom>
          <a:noFill/>
          <a:ln>
            <a:noFill/>
          </a:ln>
        </p:spPr>
      </p:pic>
      <p:cxnSp>
        <p:nvCxnSpPr>
          <p:cNvPr id="399" name="Google Shape;399;p30"/>
          <p:cNvCxnSpPr/>
          <p:nvPr/>
        </p:nvCxnSpPr>
        <p:spPr>
          <a:xfrm rot="10800000" flipH="1">
            <a:off x="4215590" y="1916832"/>
            <a:ext cx="414811" cy="244036"/>
          </a:xfrm>
          <a:prstGeom prst="straightConnector1">
            <a:avLst/>
          </a:prstGeom>
          <a:noFill/>
          <a:ln w="12700" cap="flat" cmpd="sng">
            <a:solidFill>
              <a:srgbClr val="2F8FD1"/>
            </a:solidFill>
            <a:prstDash val="solid"/>
            <a:round/>
            <a:headEnd type="none" w="sm" len="sm"/>
            <a:tailEnd type="oval" w="med" len="med"/>
          </a:ln>
        </p:spPr>
      </p:cxnSp>
      <p:sp>
        <p:nvSpPr>
          <p:cNvPr id="400" name="Google Shape;400;p30"/>
          <p:cNvSpPr txBox="1"/>
          <p:nvPr/>
        </p:nvSpPr>
        <p:spPr>
          <a:xfrm>
            <a:off x="4709464" y="1655223"/>
            <a:ext cx="5445824"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2400" b="0" i="0" u="none" strike="noStrike" cap="none">
                <a:solidFill>
                  <a:srgbClr val="2F8FD1"/>
                </a:solidFill>
                <a:latin typeface="Lato"/>
                <a:ea typeface="Lato"/>
                <a:cs typeface="Lato"/>
                <a:sym typeface="Lato"/>
              </a:rPr>
              <a:t>IT and Cyber Security</a:t>
            </a:r>
            <a:endParaRPr/>
          </a:p>
        </p:txBody>
      </p:sp>
      <p:cxnSp>
        <p:nvCxnSpPr>
          <p:cNvPr id="401" name="Google Shape;401;p30"/>
          <p:cNvCxnSpPr>
            <a:endCxn id="402" idx="1"/>
          </p:cNvCxnSpPr>
          <p:nvPr/>
        </p:nvCxnSpPr>
        <p:spPr>
          <a:xfrm rot="10800000" flipH="1">
            <a:off x="4229382" y="5298872"/>
            <a:ext cx="437400" cy="2400"/>
          </a:xfrm>
          <a:prstGeom prst="straightConnector1">
            <a:avLst/>
          </a:prstGeom>
          <a:noFill/>
          <a:ln w="12700" cap="flat" cmpd="sng">
            <a:solidFill>
              <a:srgbClr val="2F8FD1"/>
            </a:solidFill>
            <a:prstDash val="solid"/>
            <a:round/>
            <a:headEnd type="none" w="sm" len="sm"/>
            <a:tailEnd type="oval" w="med" len="med"/>
          </a:ln>
        </p:spPr>
      </p:cxnSp>
      <p:sp>
        <p:nvSpPr>
          <p:cNvPr id="402" name="Google Shape;402;p30"/>
          <p:cNvSpPr txBox="1"/>
          <p:nvPr/>
        </p:nvSpPr>
        <p:spPr>
          <a:xfrm>
            <a:off x="4666782" y="5068039"/>
            <a:ext cx="3331242"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2400" b="0" i="0" u="none" strike="noStrike" cap="none">
                <a:solidFill>
                  <a:srgbClr val="2F8FD1"/>
                </a:solidFill>
                <a:latin typeface="Lato"/>
                <a:ea typeface="Lato"/>
                <a:cs typeface="Lato"/>
                <a:sym typeface="Lato"/>
              </a:rPr>
              <a:t>Customer Service</a:t>
            </a:r>
            <a:endParaRPr/>
          </a:p>
        </p:txBody>
      </p:sp>
      <p:cxnSp>
        <p:nvCxnSpPr>
          <p:cNvPr id="403" name="Google Shape;403;p30"/>
          <p:cNvCxnSpPr/>
          <p:nvPr/>
        </p:nvCxnSpPr>
        <p:spPr>
          <a:xfrm>
            <a:off x="2816424" y="5015139"/>
            <a:ext cx="1413029" cy="283733"/>
          </a:xfrm>
          <a:prstGeom prst="straightConnector1">
            <a:avLst/>
          </a:prstGeom>
          <a:noFill/>
          <a:ln w="12700" cap="flat" cmpd="sng">
            <a:solidFill>
              <a:srgbClr val="2F8FD1"/>
            </a:solidFill>
            <a:prstDash val="solid"/>
            <a:round/>
            <a:headEnd type="none" w="sm" len="sm"/>
            <a:tailEnd type="none" w="sm" len="sm"/>
          </a:ln>
        </p:spPr>
      </p:cxnSp>
      <p:cxnSp>
        <p:nvCxnSpPr>
          <p:cNvPr id="404" name="Google Shape;404;p30"/>
          <p:cNvCxnSpPr/>
          <p:nvPr/>
        </p:nvCxnSpPr>
        <p:spPr>
          <a:xfrm>
            <a:off x="4252899" y="5015138"/>
            <a:ext cx="406532" cy="0"/>
          </a:xfrm>
          <a:prstGeom prst="straightConnector1">
            <a:avLst/>
          </a:prstGeom>
          <a:noFill/>
          <a:ln w="12700" cap="flat" cmpd="sng">
            <a:solidFill>
              <a:srgbClr val="2F8FD1"/>
            </a:solidFill>
            <a:prstDash val="solid"/>
            <a:round/>
            <a:headEnd type="none" w="sm" len="sm"/>
            <a:tailEnd type="oval" w="med" len="med"/>
          </a:ln>
        </p:spPr>
      </p:cxnSp>
      <p:sp>
        <p:nvSpPr>
          <p:cNvPr id="405" name="Google Shape;405;p30"/>
          <p:cNvSpPr txBox="1"/>
          <p:nvPr/>
        </p:nvSpPr>
        <p:spPr>
          <a:xfrm>
            <a:off x="4690228" y="4782549"/>
            <a:ext cx="5465060"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2400" b="0" i="0" u="none" strike="noStrike" cap="none">
                <a:solidFill>
                  <a:srgbClr val="2F8FD1"/>
                </a:solidFill>
                <a:latin typeface="Lato"/>
                <a:ea typeface="Lato"/>
                <a:cs typeface="Lato"/>
                <a:sym typeface="Lato"/>
              </a:rPr>
              <a:t>Security</a:t>
            </a:r>
            <a:endParaRPr/>
          </a:p>
        </p:txBody>
      </p:sp>
      <p:cxnSp>
        <p:nvCxnSpPr>
          <p:cNvPr id="406" name="Google Shape;406;p30"/>
          <p:cNvCxnSpPr/>
          <p:nvPr/>
        </p:nvCxnSpPr>
        <p:spPr>
          <a:xfrm rot="10800000" flipH="1">
            <a:off x="2816424" y="5015138"/>
            <a:ext cx="1436475" cy="1"/>
          </a:xfrm>
          <a:prstGeom prst="straightConnector1">
            <a:avLst/>
          </a:prstGeom>
          <a:noFill/>
          <a:ln w="12700" cap="flat" cmpd="sng">
            <a:solidFill>
              <a:srgbClr val="2F8FD1"/>
            </a:solidFill>
            <a:prstDash val="solid"/>
            <a:round/>
            <a:headEnd type="none" w="sm" len="sm"/>
            <a:tailEnd type="none" w="sm" len="sm"/>
          </a:ln>
        </p:spPr>
      </p:cxnSp>
      <p:cxnSp>
        <p:nvCxnSpPr>
          <p:cNvPr id="407" name="Google Shape;407;p30"/>
          <p:cNvCxnSpPr/>
          <p:nvPr/>
        </p:nvCxnSpPr>
        <p:spPr>
          <a:xfrm>
            <a:off x="4202383" y="4725144"/>
            <a:ext cx="440953" cy="0"/>
          </a:xfrm>
          <a:prstGeom prst="straightConnector1">
            <a:avLst/>
          </a:prstGeom>
          <a:noFill/>
          <a:ln w="12700" cap="flat" cmpd="sng">
            <a:solidFill>
              <a:srgbClr val="2F8FD1"/>
            </a:solidFill>
            <a:prstDash val="solid"/>
            <a:round/>
            <a:headEnd type="none" w="sm" len="sm"/>
            <a:tailEnd type="oval" w="med" len="med"/>
          </a:ln>
        </p:spPr>
      </p:cxnSp>
      <p:sp>
        <p:nvSpPr>
          <p:cNvPr id="408" name="Google Shape;408;p30"/>
          <p:cNvSpPr txBox="1"/>
          <p:nvPr/>
        </p:nvSpPr>
        <p:spPr>
          <a:xfrm>
            <a:off x="4718896" y="4463629"/>
            <a:ext cx="3331242"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2400" b="0" i="0" u="none" strike="noStrike" cap="none">
                <a:solidFill>
                  <a:srgbClr val="2F8FD1"/>
                </a:solidFill>
                <a:latin typeface="Lato"/>
                <a:ea typeface="Lato"/>
                <a:cs typeface="Lato"/>
                <a:sym typeface="Lato"/>
              </a:rPr>
              <a:t>Facilities Management</a:t>
            </a:r>
            <a:endParaRPr/>
          </a:p>
        </p:txBody>
      </p:sp>
      <p:cxnSp>
        <p:nvCxnSpPr>
          <p:cNvPr id="409" name="Google Shape;409;p30"/>
          <p:cNvCxnSpPr/>
          <p:nvPr/>
        </p:nvCxnSpPr>
        <p:spPr>
          <a:xfrm>
            <a:off x="2816424" y="4516322"/>
            <a:ext cx="1399166" cy="208822"/>
          </a:xfrm>
          <a:prstGeom prst="straightConnector1">
            <a:avLst/>
          </a:prstGeom>
          <a:noFill/>
          <a:ln w="12700" cap="flat" cmpd="sng">
            <a:solidFill>
              <a:srgbClr val="2F8FD1"/>
            </a:solidFill>
            <a:prstDash val="solid"/>
            <a:round/>
            <a:headEnd type="none" w="sm" len="sm"/>
            <a:tailEnd type="none" w="sm" len="sm"/>
          </a:ln>
        </p:spPr>
      </p:cxnSp>
      <p:cxnSp>
        <p:nvCxnSpPr>
          <p:cNvPr id="410" name="Google Shape;410;p30"/>
          <p:cNvCxnSpPr/>
          <p:nvPr/>
        </p:nvCxnSpPr>
        <p:spPr>
          <a:xfrm>
            <a:off x="4202383" y="4365104"/>
            <a:ext cx="441625" cy="0"/>
          </a:xfrm>
          <a:prstGeom prst="straightConnector1">
            <a:avLst/>
          </a:prstGeom>
          <a:noFill/>
          <a:ln w="12700" cap="flat" cmpd="sng">
            <a:solidFill>
              <a:srgbClr val="2F8FD1"/>
            </a:solidFill>
            <a:prstDash val="solid"/>
            <a:round/>
            <a:headEnd type="none" w="sm" len="sm"/>
            <a:tailEnd type="oval" w="med" len="med"/>
          </a:ln>
        </p:spPr>
      </p:cxnSp>
      <p:sp>
        <p:nvSpPr>
          <p:cNvPr id="411" name="Google Shape;411;p30"/>
          <p:cNvSpPr txBox="1"/>
          <p:nvPr/>
        </p:nvSpPr>
        <p:spPr>
          <a:xfrm>
            <a:off x="4731367" y="4107232"/>
            <a:ext cx="1395882"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2400" b="0" i="0" u="none" strike="noStrike" cap="none">
                <a:solidFill>
                  <a:srgbClr val="2F8FD1"/>
                </a:solidFill>
                <a:latin typeface="Lato"/>
                <a:ea typeface="Lato"/>
                <a:cs typeface="Lato"/>
                <a:sym typeface="Lato"/>
              </a:rPr>
              <a:t>Legal</a:t>
            </a:r>
            <a:endParaRPr/>
          </a:p>
        </p:txBody>
      </p:sp>
      <p:cxnSp>
        <p:nvCxnSpPr>
          <p:cNvPr id="412" name="Google Shape;412;p30"/>
          <p:cNvCxnSpPr/>
          <p:nvPr/>
        </p:nvCxnSpPr>
        <p:spPr>
          <a:xfrm rot="10800000" flipH="1">
            <a:off x="2816424" y="4365104"/>
            <a:ext cx="1399166" cy="151220"/>
          </a:xfrm>
          <a:prstGeom prst="straightConnector1">
            <a:avLst/>
          </a:prstGeom>
          <a:noFill/>
          <a:ln w="12700" cap="flat" cmpd="sng">
            <a:solidFill>
              <a:srgbClr val="2F8FD1"/>
            </a:solidFill>
            <a:prstDash val="solid"/>
            <a:round/>
            <a:headEnd type="none" w="sm" len="sm"/>
            <a:tailEnd type="none" w="sm" len="sm"/>
          </a:ln>
        </p:spPr>
      </p:cxnSp>
      <p:cxnSp>
        <p:nvCxnSpPr>
          <p:cNvPr id="413" name="Google Shape;413;p30"/>
          <p:cNvCxnSpPr/>
          <p:nvPr/>
        </p:nvCxnSpPr>
        <p:spPr>
          <a:xfrm>
            <a:off x="4265472" y="3645024"/>
            <a:ext cx="378536" cy="0"/>
          </a:xfrm>
          <a:prstGeom prst="straightConnector1">
            <a:avLst/>
          </a:prstGeom>
          <a:noFill/>
          <a:ln w="12700" cap="flat" cmpd="sng">
            <a:solidFill>
              <a:srgbClr val="2F8FD1"/>
            </a:solidFill>
            <a:prstDash val="solid"/>
            <a:round/>
            <a:headEnd type="none" w="sm" len="sm"/>
            <a:tailEnd type="oval" w="med" len="med"/>
          </a:ln>
        </p:spPr>
      </p:cxnSp>
      <p:sp>
        <p:nvSpPr>
          <p:cNvPr id="414" name="Google Shape;414;p30"/>
          <p:cNvSpPr txBox="1"/>
          <p:nvPr/>
        </p:nvSpPr>
        <p:spPr>
          <a:xfrm>
            <a:off x="4728840" y="3384859"/>
            <a:ext cx="3761330"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2400" b="0" i="0" u="none" strike="noStrike" cap="none">
                <a:solidFill>
                  <a:srgbClr val="2F8FD1"/>
                </a:solidFill>
                <a:latin typeface="Lato"/>
                <a:ea typeface="Lato"/>
                <a:cs typeface="Lato"/>
                <a:sym typeface="Lato"/>
              </a:rPr>
              <a:t>Human Resources (HR)</a:t>
            </a:r>
            <a:endParaRPr/>
          </a:p>
        </p:txBody>
      </p:sp>
      <p:cxnSp>
        <p:nvCxnSpPr>
          <p:cNvPr id="415" name="Google Shape;415;p30"/>
          <p:cNvCxnSpPr/>
          <p:nvPr/>
        </p:nvCxnSpPr>
        <p:spPr>
          <a:xfrm rot="10800000" flipH="1">
            <a:off x="2816424" y="3645024"/>
            <a:ext cx="1467544" cy="410634"/>
          </a:xfrm>
          <a:prstGeom prst="straightConnector1">
            <a:avLst/>
          </a:prstGeom>
          <a:noFill/>
          <a:ln w="12700" cap="flat" cmpd="sng">
            <a:solidFill>
              <a:srgbClr val="2F8FD1"/>
            </a:solidFill>
            <a:prstDash val="solid"/>
            <a:round/>
            <a:headEnd type="none" w="sm" len="sm"/>
            <a:tailEnd type="none" w="sm" len="sm"/>
          </a:ln>
        </p:spPr>
      </p:cxnSp>
      <p:cxnSp>
        <p:nvCxnSpPr>
          <p:cNvPr id="416" name="Google Shape;416;p30"/>
          <p:cNvCxnSpPr/>
          <p:nvPr/>
        </p:nvCxnSpPr>
        <p:spPr>
          <a:xfrm>
            <a:off x="4189912" y="4015366"/>
            <a:ext cx="453424" cy="0"/>
          </a:xfrm>
          <a:prstGeom prst="straightConnector1">
            <a:avLst/>
          </a:prstGeom>
          <a:noFill/>
          <a:ln w="12700" cap="flat" cmpd="sng">
            <a:solidFill>
              <a:srgbClr val="2F8FD1"/>
            </a:solidFill>
            <a:prstDash val="solid"/>
            <a:round/>
            <a:headEnd type="none" w="sm" len="sm"/>
            <a:tailEnd type="oval" w="med" len="med"/>
          </a:ln>
        </p:spPr>
      </p:cxnSp>
      <p:sp>
        <p:nvSpPr>
          <p:cNvPr id="417" name="Google Shape;417;p30"/>
          <p:cNvSpPr txBox="1"/>
          <p:nvPr/>
        </p:nvSpPr>
        <p:spPr>
          <a:xfrm>
            <a:off x="4718896" y="3739561"/>
            <a:ext cx="1395882"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2400" b="0" i="0" u="none" strike="noStrike" cap="none">
                <a:solidFill>
                  <a:srgbClr val="2F8FD1"/>
                </a:solidFill>
                <a:latin typeface="Lato"/>
                <a:ea typeface="Lato"/>
                <a:cs typeface="Lato"/>
                <a:sym typeface="Lato"/>
              </a:rPr>
              <a:t>Finance</a:t>
            </a:r>
            <a:endParaRPr/>
          </a:p>
        </p:txBody>
      </p:sp>
      <p:cxnSp>
        <p:nvCxnSpPr>
          <p:cNvPr id="418" name="Google Shape;418;p30"/>
          <p:cNvCxnSpPr/>
          <p:nvPr/>
        </p:nvCxnSpPr>
        <p:spPr>
          <a:xfrm rot="10800000" flipH="1">
            <a:off x="2816424" y="4015366"/>
            <a:ext cx="1373488" cy="40290"/>
          </a:xfrm>
          <a:prstGeom prst="straightConnector1">
            <a:avLst/>
          </a:prstGeom>
          <a:noFill/>
          <a:ln w="12700" cap="flat" cmpd="sng">
            <a:solidFill>
              <a:srgbClr val="2F8FD1"/>
            </a:solidFill>
            <a:prstDash val="solid"/>
            <a:round/>
            <a:headEnd type="none" w="sm" len="sm"/>
            <a:tailEnd type="none" w="sm" len="sm"/>
          </a:ln>
        </p:spPr>
      </p:cxnSp>
      <p:cxnSp>
        <p:nvCxnSpPr>
          <p:cNvPr id="419" name="Google Shape;419;p30"/>
          <p:cNvCxnSpPr/>
          <p:nvPr/>
        </p:nvCxnSpPr>
        <p:spPr>
          <a:xfrm rot="10800000" flipH="1">
            <a:off x="4283968" y="2943912"/>
            <a:ext cx="359368" cy="125048"/>
          </a:xfrm>
          <a:prstGeom prst="straightConnector1">
            <a:avLst/>
          </a:prstGeom>
          <a:noFill/>
          <a:ln w="12700" cap="flat" cmpd="sng">
            <a:solidFill>
              <a:srgbClr val="2F8FD1"/>
            </a:solidFill>
            <a:prstDash val="solid"/>
            <a:round/>
            <a:headEnd type="none" w="sm" len="sm"/>
            <a:tailEnd type="oval" w="med" len="med"/>
          </a:ln>
        </p:spPr>
      </p:cxnSp>
      <p:sp>
        <p:nvSpPr>
          <p:cNvPr id="420" name="Google Shape;420;p30"/>
          <p:cNvSpPr txBox="1"/>
          <p:nvPr/>
        </p:nvSpPr>
        <p:spPr>
          <a:xfrm>
            <a:off x="4727790" y="2706113"/>
            <a:ext cx="5319994"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2400" b="0" i="0" u="none" strike="noStrike" cap="none">
                <a:solidFill>
                  <a:srgbClr val="2F8FD1"/>
                </a:solidFill>
                <a:latin typeface="Lato"/>
                <a:ea typeface="Lato"/>
                <a:cs typeface="Lato"/>
                <a:sym typeface="Lato"/>
              </a:rPr>
              <a:t>Business Development</a:t>
            </a:r>
            <a:endParaRPr/>
          </a:p>
        </p:txBody>
      </p:sp>
      <p:cxnSp>
        <p:nvCxnSpPr>
          <p:cNvPr id="421" name="Google Shape;421;p30"/>
          <p:cNvCxnSpPr/>
          <p:nvPr/>
        </p:nvCxnSpPr>
        <p:spPr>
          <a:xfrm rot="10800000" flipH="1">
            <a:off x="2816424" y="3068116"/>
            <a:ext cx="1467544" cy="411427"/>
          </a:xfrm>
          <a:prstGeom prst="straightConnector1">
            <a:avLst/>
          </a:prstGeom>
          <a:noFill/>
          <a:ln w="12700" cap="flat" cmpd="sng">
            <a:solidFill>
              <a:srgbClr val="2F8FD1"/>
            </a:solidFill>
            <a:prstDash val="solid"/>
            <a:round/>
            <a:headEnd type="none" w="sm" len="sm"/>
            <a:tailEnd type="none" w="sm" len="sm"/>
          </a:ln>
        </p:spPr>
      </p:cxnSp>
      <p:cxnSp>
        <p:nvCxnSpPr>
          <p:cNvPr id="422" name="Google Shape;422;p30"/>
          <p:cNvCxnSpPr/>
          <p:nvPr/>
        </p:nvCxnSpPr>
        <p:spPr>
          <a:xfrm rot="10800000" flipH="1">
            <a:off x="4265472" y="3284984"/>
            <a:ext cx="377864" cy="99875"/>
          </a:xfrm>
          <a:prstGeom prst="straightConnector1">
            <a:avLst/>
          </a:prstGeom>
          <a:noFill/>
          <a:ln w="12700" cap="flat" cmpd="sng">
            <a:solidFill>
              <a:srgbClr val="2F8FD1"/>
            </a:solidFill>
            <a:prstDash val="solid"/>
            <a:round/>
            <a:headEnd type="none" w="sm" len="sm"/>
            <a:tailEnd type="oval" w="med" len="med"/>
          </a:ln>
        </p:spPr>
      </p:cxnSp>
      <p:sp>
        <p:nvSpPr>
          <p:cNvPr id="423" name="Google Shape;423;p30"/>
          <p:cNvSpPr txBox="1"/>
          <p:nvPr/>
        </p:nvSpPr>
        <p:spPr>
          <a:xfrm>
            <a:off x="4726517" y="3068116"/>
            <a:ext cx="2148826"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2400" b="0" i="0" u="none" strike="noStrike" cap="none">
                <a:solidFill>
                  <a:srgbClr val="2F8FD1"/>
                </a:solidFill>
                <a:latin typeface="Lato"/>
                <a:ea typeface="Lato"/>
                <a:cs typeface="Lato"/>
                <a:sym typeface="Lato"/>
              </a:rPr>
              <a:t>Marketing</a:t>
            </a:r>
            <a:endParaRPr/>
          </a:p>
        </p:txBody>
      </p:sp>
      <p:cxnSp>
        <p:nvCxnSpPr>
          <p:cNvPr id="424" name="Google Shape;424;p30"/>
          <p:cNvCxnSpPr/>
          <p:nvPr/>
        </p:nvCxnSpPr>
        <p:spPr>
          <a:xfrm rot="10800000" flipH="1">
            <a:off x="2816424" y="3384859"/>
            <a:ext cx="1449048" cy="94683"/>
          </a:xfrm>
          <a:prstGeom prst="straightConnector1">
            <a:avLst/>
          </a:prstGeom>
          <a:noFill/>
          <a:ln w="12700" cap="flat" cmpd="sng">
            <a:solidFill>
              <a:srgbClr val="2F8FD1"/>
            </a:solidFill>
            <a:prstDash val="solid"/>
            <a:round/>
            <a:headEnd type="none" w="sm" len="sm"/>
            <a:tailEnd type="none" w="sm" len="sm"/>
          </a:ln>
        </p:spPr>
      </p:cxnSp>
      <p:cxnSp>
        <p:nvCxnSpPr>
          <p:cNvPr id="425" name="Google Shape;425;p30"/>
          <p:cNvCxnSpPr/>
          <p:nvPr/>
        </p:nvCxnSpPr>
        <p:spPr>
          <a:xfrm rot="10800000" flipH="1">
            <a:off x="4265472" y="2636912"/>
            <a:ext cx="377864" cy="21836"/>
          </a:xfrm>
          <a:prstGeom prst="straightConnector1">
            <a:avLst/>
          </a:prstGeom>
          <a:noFill/>
          <a:ln w="12700" cap="flat" cmpd="sng">
            <a:solidFill>
              <a:srgbClr val="2F8FD1"/>
            </a:solidFill>
            <a:prstDash val="solid"/>
            <a:round/>
            <a:headEnd type="none" w="sm" len="sm"/>
            <a:tailEnd type="oval" w="med" len="med"/>
          </a:ln>
        </p:spPr>
      </p:cxnSp>
      <p:sp>
        <p:nvSpPr>
          <p:cNvPr id="426" name="Google Shape;426;p30"/>
          <p:cNvSpPr txBox="1"/>
          <p:nvPr/>
        </p:nvSpPr>
        <p:spPr>
          <a:xfrm>
            <a:off x="4709464" y="2042868"/>
            <a:ext cx="2264442"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2400" b="0" i="0" u="none" strike="noStrike" cap="none">
                <a:solidFill>
                  <a:srgbClr val="2F8FD1"/>
                </a:solidFill>
                <a:latin typeface="Lato"/>
                <a:ea typeface="Lato"/>
                <a:cs typeface="Lato"/>
                <a:sym typeface="Lato"/>
              </a:rPr>
              <a:t>Data Analytics</a:t>
            </a:r>
            <a:endParaRPr/>
          </a:p>
        </p:txBody>
      </p:sp>
      <p:cxnSp>
        <p:nvCxnSpPr>
          <p:cNvPr id="427" name="Google Shape;427;p30"/>
          <p:cNvCxnSpPr/>
          <p:nvPr/>
        </p:nvCxnSpPr>
        <p:spPr>
          <a:xfrm rot="10800000" flipH="1">
            <a:off x="2816424" y="2658747"/>
            <a:ext cx="1449048" cy="285165"/>
          </a:xfrm>
          <a:prstGeom prst="straightConnector1">
            <a:avLst/>
          </a:prstGeom>
          <a:noFill/>
          <a:ln w="12700" cap="flat" cmpd="sng">
            <a:solidFill>
              <a:srgbClr val="2F8FD1"/>
            </a:solidFill>
            <a:prstDash val="solid"/>
            <a:round/>
            <a:headEnd type="none" w="sm" len="sm"/>
            <a:tailEnd type="none" w="sm" len="sm"/>
          </a:ln>
        </p:spPr>
      </p:cxnSp>
      <p:cxnSp>
        <p:nvCxnSpPr>
          <p:cNvPr id="428" name="Google Shape;428;p30"/>
          <p:cNvCxnSpPr/>
          <p:nvPr/>
        </p:nvCxnSpPr>
        <p:spPr>
          <a:xfrm>
            <a:off x="4265472" y="2292216"/>
            <a:ext cx="378536" cy="0"/>
          </a:xfrm>
          <a:prstGeom prst="straightConnector1">
            <a:avLst/>
          </a:prstGeom>
          <a:noFill/>
          <a:ln w="12700" cap="flat" cmpd="sng">
            <a:solidFill>
              <a:srgbClr val="2F8FD1"/>
            </a:solidFill>
            <a:prstDash val="solid"/>
            <a:round/>
            <a:headEnd type="none" w="sm" len="sm"/>
            <a:tailEnd type="oval" w="med" len="med"/>
          </a:ln>
        </p:spPr>
      </p:cxnSp>
      <p:sp>
        <p:nvSpPr>
          <p:cNvPr id="429" name="Google Shape;429;p30"/>
          <p:cNvSpPr txBox="1"/>
          <p:nvPr/>
        </p:nvSpPr>
        <p:spPr>
          <a:xfrm>
            <a:off x="4730786" y="2375019"/>
            <a:ext cx="1419328"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2400" b="0" i="0" u="none" strike="noStrike" cap="none">
                <a:solidFill>
                  <a:srgbClr val="2F8FD1"/>
                </a:solidFill>
                <a:latin typeface="Lato"/>
                <a:ea typeface="Lato"/>
                <a:cs typeface="Lato"/>
                <a:sym typeface="Lato"/>
              </a:rPr>
              <a:t>Sales</a:t>
            </a:r>
            <a:endParaRPr/>
          </a:p>
        </p:txBody>
      </p:sp>
      <p:cxnSp>
        <p:nvCxnSpPr>
          <p:cNvPr id="430" name="Google Shape;430;p30"/>
          <p:cNvCxnSpPr/>
          <p:nvPr/>
        </p:nvCxnSpPr>
        <p:spPr>
          <a:xfrm rot="10800000" flipH="1">
            <a:off x="2816424" y="2292216"/>
            <a:ext cx="1449048" cy="651696"/>
          </a:xfrm>
          <a:prstGeom prst="straightConnector1">
            <a:avLst/>
          </a:prstGeom>
          <a:noFill/>
          <a:ln w="12700" cap="flat" cmpd="sng">
            <a:solidFill>
              <a:srgbClr val="2F8FD1"/>
            </a:solidFill>
            <a:prstDash val="solid"/>
            <a:round/>
            <a:headEnd type="none" w="sm" len="sm"/>
            <a:tailEnd type="none" w="sm" len="sm"/>
          </a:ln>
        </p:spPr>
      </p:cxnSp>
      <p:cxnSp>
        <p:nvCxnSpPr>
          <p:cNvPr id="431" name="Google Shape;431;p30"/>
          <p:cNvCxnSpPr/>
          <p:nvPr/>
        </p:nvCxnSpPr>
        <p:spPr>
          <a:xfrm rot="10800000" flipH="1">
            <a:off x="4188026" y="1484784"/>
            <a:ext cx="442375" cy="390723"/>
          </a:xfrm>
          <a:prstGeom prst="straightConnector1">
            <a:avLst/>
          </a:prstGeom>
          <a:noFill/>
          <a:ln w="12700" cap="flat" cmpd="sng">
            <a:solidFill>
              <a:srgbClr val="2F8FD1"/>
            </a:solidFill>
            <a:prstDash val="solid"/>
            <a:round/>
            <a:headEnd type="none" w="sm" len="sm"/>
            <a:tailEnd type="oval" w="med" len="med"/>
          </a:ln>
        </p:spPr>
      </p:cxnSp>
      <p:sp>
        <p:nvSpPr>
          <p:cNvPr id="432" name="Google Shape;432;p30"/>
          <p:cNvSpPr txBox="1"/>
          <p:nvPr/>
        </p:nvSpPr>
        <p:spPr>
          <a:xfrm>
            <a:off x="4690228" y="1200189"/>
            <a:ext cx="5465060"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2400" b="0" i="0" u="none" strike="noStrike" cap="none">
                <a:solidFill>
                  <a:srgbClr val="2F8FD1"/>
                </a:solidFill>
                <a:latin typeface="Lato"/>
                <a:ea typeface="Lato"/>
                <a:cs typeface="Lato"/>
                <a:sym typeface="Lato"/>
              </a:rPr>
              <a:t>Logistics</a:t>
            </a:r>
            <a:endParaRPr/>
          </a:p>
        </p:txBody>
      </p:sp>
      <p:cxnSp>
        <p:nvCxnSpPr>
          <p:cNvPr id="433" name="Google Shape;433;p30"/>
          <p:cNvCxnSpPr/>
          <p:nvPr/>
        </p:nvCxnSpPr>
        <p:spPr>
          <a:xfrm rot="10800000" flipH="1">
            <a:off x="2816424" y="1875506"/>
            <a:ext cx="1369985" cy="529961"/>
          </a:xfrm>
          <a:prstGeom prst="straightConnector1">
            <a:avLst/>
          </a:prstGeom>
          <a:noFill/>
          <a:ln w="12700" cap="flat" cmpd="sng">
            <a:solidFill>
              <a:srgbClr val="2F8FD1"/>
            </a:solidFill>
            <a:prstDash val="solid"/>
            <a:round/>
            <a:headEnd type="none" w="sm" len="sm"/>
            <a:tailEnd type="none" w="sm" len="sm"/>
          </a:ln>
        </p:spPr>
      </p:cxnSp>
      <p:cxnSp>
        <p:nvCxnSpPr>
          <p:cNvPr id="434" name="Google Shape;434;p30"/>
          <p:cNvCxnSpPr/>
          <p:nvPr/>
        </p:nvCxnSpPr>
        <p:spPr>
          <a:xfrm rot="10800000" flipH="1">
            <a:off x="2816424" y="2160867"/>
            <a:ext cx="1399166" cy="244599"/>
          </a:xfrm>
          <a:prstGeom prst="straightConnector1">
            <a:avLst/>
          </a:prstGeom>
          <a:noFill/>
          <a:ln w="12700" cap="flat" cmpd="sng">
            <a:solidFill>
              <a:srgbClr val="2F8FD1"/>
            </a:solidFill>
            <a:prstDash val="solid"/>
            <a:round/>
            <a:headEnd type="none" w="sm" len="sm"/>
            <a:tailEnd type="none" w="sm" len="sm"/>
          </a:ln>
        </p:spPr>
      </p:cxnSp>
      <p:cxnSp>
        <p:nvCxnSpPr>
          <p:cNvPr id="435" name="Google Shape;435;p30"/>
          <p:cNvCxnSpPr/>
          <p:nvPr/>
        </p:nvCxnSpPr>
        <p:spPr>
          <a:xfrm>
            <a:off x="4206007" y="5668203"/>
            <a:ext cx="453424" cy="0"/>
          </a:xfrm>
          <a:prstGeom prst="straightConnector1">
            <a:avLst/>
          </a:prstGeom>
          <a:noFill/>
          <a:ln w="12700" cap="flat" cmpd="sng">
            <a:solidFill>
              <a:srgbClr val="2F8FD1"/>
            </a:solidFill>
            <a:prstDash val="solid"/>
            <a:round/>
            <a:headEnd type="none" w="sm" len="sm"/>
            <a:tailEnd type="oval" w="med" len="med"/>
          </a:ln>
        </p:spPr>
      </p:cxnSp>
      <p:sp>
        <p:nvSpPr>
          <p:cNvPr id="436" name="Google Shape;436;p30"/>
          <p:cNvSpPr txBox="1"/>
          <p:nvPr/>
        </p:nvSpPr>
        <p:spPr>
          <a:xfrm>
            <a:off x="4666782" y="5437371"/>
            <a:ext cx="3940842" cy="46166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en-GB" sz="2400" b="0" i="0" u="none" strike="noStrike" cap="none">
                <a:solidFill>
                  <a:srgbClr val="2F8FD1"/>
                </a:solidFill>
                <a:latin typeface="Lato"/>
                <a:ea typeface="Lato"/>
                <a:cs typeface="Lato"/>
                <a:sym typeface="Lato"/>
              </a:rPr>
              <a:t>Training and Development</a:t>
            </a:r>
            <a:endParaRPr/>
          </a:p>
        </p:txBody>
      </p:sp>
      <p:cxnSp>
        <p:nvCxnSpPr>
          <p:cNvPr id="437" name="Google Shape;437;p30"/>
          <p:cNvCxnSpPr/>
          <p:nvPr/>
        </p:nvCxnSpPr>
        <p:spPr>
          <a:xfrm>
            <a:off x="2814538" y="5045568"/>
            <a:ext cx="1391469" cy="622635"/>
          </a:xfrm>
          <a:prstGeom prst="straightConnector1">
            <a:avLst/>
          </a:prstGeom>
          <a:noFill/>
          <a:ln w="12700" cap="flat" cmpd="sng">
            <a:solidFill>
              <a:srgbClr val="2F8FD1"/>
            </a:solidFill>
            <a:prstDash val="solid"/>
            <a:round/>
            <a:headEnd type="none" w="sm" len="sm"/>
            <a:tailEnd type="none" w="sm" len="sm"/>
          </a:ln>
        </p:spPr>
      </p:cxnSp>
      <p:sp>
        <p:nvSpPr>
          <p:cNvPr id="438" name="Google Shape;438;p30"/>
          <p:cNvSpPr txBox="1"/>
          <p:nvPr/>
        </p:nvSpPr>
        <p:spPr>
          <a:xfrm>
            <a:off x="359532" y="368660"/>
            <a:ext cx="5724636" cy="800219"/>
          </a:xfrm>
          <a:prstGeom prst="rect">
            <a:avLst/>
          </a:prstGeom>
          <a:noFill/>
          <a:ln>
            <a:noFill/>
          </a:ln>
        </p:spPr>
        <p:txBody>
          <a:bodyPr spcFirstLastPara="1" wrap="square" lIns="0" tIns="36000" rIns="0" bIns="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GB" sz="3600" b="1" i="0" u="none" strike="noStrike" cap="none">
                <a:solidFill>
                  <a:srgbClr val="2F8FD1"/>
                </a:solidFill>
                <a:latin typeface="Arial"/>
                <a:ea typeface="Arial"/>
                <a:cs typeface="Arial"/>
                <a:sym typeface="Arial"/>
              </a:rPr>
              <a:t>Look inside the company!</a:t>
            </a:r>
            <a:endParaRPr/>
          </a:p>
        </p:txBody>
      </p:sp>
      <p:pic>
        <p:nvPicPr>
          <p:cNvPr id="439" name="Google Shape;439;p30"/>
          <p:cNvPicPr preferRelativeResize="0"/>
          <p:nvPr/>
        </p:nvPicPr>
        <p:blipFill rotWithShape="1">
          <a:blip r:embed="rId4">
            <a:alphaModFix/>
          </a:blip>
          <a:srcRect/>
          <a:stretch/>
        </p:blipFill>
        <p:spPr>
          <a:xfrm>
            <a:off x="207730" y="5754234"/>
            <a:ext cx="1411941" cy="911090"/>
          </a:xfrm>
          <a:prstGeom prst="rect">
            <a:avLst/>
          </a:prstGeom>
          <a:noFill/>
          <a:ln>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33"/>
                                        </p:tgtEl>
                                        <p:attrNameLst>
                                          <p:attrName>style.visibility</p:attrName>
                                        </p:attrNameLst>
                                      </p:cBhvr>
                                      <p:to>
                                        <p:strVal val="visible"/>
                                      </p:to>
                                    </p:set>
                                    <p:animEffect transition="in" filter="fade">
                                      <p:cBhvr>
                                        <p:cTn id="7" dur="500"/>
                                        <p:tgtEl>
                                          <p:spTgt spid="43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31"/>
                                        </p:tgtEl>
                                        <p:attrNameLst>
                                          <p:attrName>style.visibility</p:attrName>
                                        </p:attrNameLst>
                                      </p:cBhvr>
                                      <p:to>
                                        <p:strVal val="visible"/>
                                      </p:to>
                                    </p:set>
                                    <p:animEffect transition="in" filter="fade">
                                      <p:cBhvr>
                                        <p:cTn id="11" dur="500"/>
                                        <p:tgtEl>
                                          <p:spTgt spid="43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32"/>
                                        </p:tgtEl>
                                        <p:attrNameLst>
                                          <p:attrName>style.visibility</p:attrName>
                                        </p:attrNameLst>
                                      </p:cBhvr>
                                      <p:to>
                                        <p:strVal val="visible"/>
                                      </p:to>
                                    </p:set>
                                    <p:animEffect transition="in" filter="fade">
                                      <p:cBhvr>
                                        <p:cTn id="15" dur="500"/>
                                        <p:tgtEl>
                                          <p:spTgt spid="43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34"/>
                                        </p:tgtEl>
                                        <p:attrNameLst>
                                          <p:attrName>style.visibility</p:attrName>
                                        </p:attrNameLst>
                                      </p:cBhvr>
                                      <p:to>
                                        <p:strVal val="visible"/>
                                      </p:to>
                                    </p:set>
                                    <p:animEffect transition="in" filter="fade">
                                      <p:cBhvr>
                                        <p:cTn id="19" dur="500"/>
                                        <p:tgtEl>
                                          <p:spTgt spid="43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99"/>
                                        </p:tgtEl>
                                        <p:attrNameLst>
                                          <p:attrName>style.visibility</p:attrName>
                                        </p:attrNameLst>
                                      </p:cBhvr>
                                      <p:to>
                                        <p:strVal val="visible"/>
                                      </p:to>
                                    </p:set>
                                    <p:animEffect transition="in" filter="fade">
                                      <p:cBhvr>
                                        <p:cTn id="23" dur="500"/>
                                        <p:tgtEl>
                                          <p:spTgt spid="399"/>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400"/>
                                        </p:tgtEl>
                                        <p:attrNameLst>
                                          <p:attrName>style.visibility</p:attrName>
                                        </p:attrNameLst>
                                      </p:cBhvr>
                                      <p:to>
                                        <p:strVal val="visible"/>
                                      </p:to>
                                    </p:set>
                                    <p:animEffect transition="in" filter="fade">
                                      <p:cBhvr>
                                        <p:cTn id="27" dur="500"/>
                                        <p:tgtEl>
                                          <p:spTgt spid="40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430"/>
                                        </p:tgtEl>
                                        <p:attrNameLst>
                                          <p:attrName>style.visibility</p:attrName>
                                        </p:attrNameLst>
                                      </p:cBhvr>
                                      <p:to>
                                        <p:strVal val="visible"/>
                                      </p:to>
                                    </p:set>
                                    <p:animEffect transition="in" filter="fade">
                                      <p:cBhvr>
                                        <p:cTn id="31" dur="500"/>
                                        <p:tgtEl>
                                          <p:spTgt spid="430"/>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428"/>
                                        </p:tgtEl>
                                        <p:attrNameLst>
                                          <p:attrName>style.visibility</p:attrName>
                                        </p:attrNameLst>
                                      </p:cBhvr>
                                      <p:to>
                                        <p:strVal val="visible"/>
                                      </p:to>
                                    </p:set>
                                    <p:animEffect transition="in" filter="fade">
                                      <p:cBhvr>
                                        <p:cTn id="35" dur="500"/>
                                        <p:tgtEl>
                                          <p:spTgt spid="428"/>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426"/>
                                        </p:tgtEl>
                                        <p:attrNameLst>
                                          <p:attrName>style.visibility</p:attrName>
                                        </p:attrNameLst>
                                      </p:cBhvr>
                                      <p:to>
                                        <p:strVal val="visible"/>
                                      </p:to>
                                    </p:set>
                                    <p:animEffect transition="in" filter="fade">
                                      <p:cBhvr>
                                        <p:cTn id="39" dur="500"/>
                                        <p:tgtEl>
                                          <p:spTgt spid="426"/>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427"/>
                                        </p:tgtEl>
                                        <p:attrNameLst>
                                          <p:attrName>style.visibility</p:attrName>
                                        </p:attrNameLst>
                                      </p:cBhvr>
                                      <p:to>
                                        <p:strVal val="visible"/>
                                      </p:to>
                                    </p:set>
                                    <p:animEffect transition="in" filter="fade">
                                      <p:cBhvr>
                                        <p:cTn id="43" dur="500"/>
                                        <p:tgtEl>
                                          <p:spTgt spid="427"/>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25"/>
                                        </p:tgtEl>
                                        <p:attrNameLst>
                                          <p:attrName>style.visibility</p:attrName>
                                        </p:attrNameLst>
                                      </p:cBhvr>
                                      <p:to>
                                        <p:strVal val="visible"/>
                                      </p:to>
                                    </p:set>
                                    <p:animEffect transition="in" filter="fade">
                                      <p:cBhvr>
                                        <p:cTn id="47" dur="500"/>
                                        <p:tgtEl>
                                          <p:spTgt spid="425"/>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429"/>
                                        </p:tgtEl>
                                        <p:attrNameLst>
                                          <p:attrName>style.visibility</p:attrName>
                                        </p:attrNameLst>
                                      </p:cBhvr>
                                      <p:to>
                                        <p:strVal val="visible"/>
                                      </p:to>
                                    </p:set>
                                    <p:animEffect transition="in" filter="fade">
                                      <p:cBhvr>
                                        <p:cTn id="51" dur="500"/>
                                        <p:tgtEl>
                                          <p:spTgt spid="429"/>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421"/>
                                        </p:tgtEl>
                                        <p:attrNameLst>
                                          <p:attrName>style.visibility</p:attrName>
                                        </p:attrNameLst>
                                      </p:cBhvr>
                                      <p:to>
                                        <p:strVal val="visible"/>
                                      </p:to>
                                    </p:set>
                                    <p:animEffect transition="in" filter="fade">
                                      <p:cBhvr>
                                        <p:cTn id="55" dur="500"/>
                                        <p:tgtEl>
                                          <p:spTgt spid="421"/>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419"/>
                                        </p:tgtEl>
                                        <p:attrNameLst>
                                          <p:attrName>style.visibility</p:attrName>
                                        </p:attrNameLst>
                                      </p:cBhvr>
                                      <p:to>
                                        <p:strVal val="visible"/>
                                      </p:to>
                                    </p:set>
                                    <p:animEffect transition="in" filter="fade">
                                      <p:cBhvr>
                                        <p:cTn id="59" dur="500"/>
                                        <p:tgtEl>
                                          <p:spTgt spid="419"/>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420"/>
                                        </p:tgtEl>
                                        <p:attrNameLst>
                                          <p:attrName>style.visibility</p:attrName>
                                        </p:attrNameLst>
                                      </p:cBhvr>
                                      <p:to>
                                        <p:strVal val="visible"/>
                                      </p:to>
                                    </p:set>
                                    <p:animEffect transition="in" filter="fade">
                                      <p:cBhvr>
                                        <p:cTn id="63" dur="500"/>
                                        <p:tgtEl>
                                          <p:spTgt spid="420"/>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424"/>
                                        </p:tgtEl>
                                        <p:attrNameLst>
                                          <p:attrName>style.visibility</p:attrName>
                                        </p:attrNameLst>
                                      </p:cBhvr>
                                      <p:to>
                                        <p:strVal val="visible"/>
                                      </p:to>
                                    </p:set>
                                    <p:animEffect transition="in" filter="fade">
                                      <p:cBhvr>
                                        <p:cTn id="67" dur="500"/>
                                        <p:tgtEl>
                                          <p:spTgt spid="424"/>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422"/>
                                        </p:tgtEl>
                                        <p:attrNameLst>
                                          <p:attrName>style.visibility</p:attrName>
                                        </p:attrNameLst>
                                      </p:cBhvr>
                                      <p:to>
                                        <p:strVal val="visible"/>
                                      </p:to>
                                    </p:set>
                                    <p:animEffect transition="in" filter="fade">
                                      <p:cBhvr>
                                        <p:cTn id="71" dur="500"/>
                                        <p:tgtEl>
                                          <p:spTgt spid="422"/>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423"/>
                                        </p:tgtEl>
                                        <p:attrNameLst>
                                          <p:attrName>style.visibility</p:attrName>
                                        </p:attrNameLst>
                                      </p:cBhvr>
                                      <p:to>
                                        <p:strVal val="visible"/>
                                      </p:to>
                                    </p:set>
                                    <p:animEffect transition="in" filter="fade">
                                      <p:cBhvr>
                                        <p:cTn id="75" dur="500"/>
                                        <p:tgtEl>
                                          <p:spTgt spid="423"/>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415"/>
                                        </p:tgtEl>
                                        <p:attrNameLst>
                                          <p:attrName>style.visibility</p:attrName>
                                        </p:attrNameLst>
                                      </p:cBhvr>
                                      <p:to>
                                        <p:strVal val="visible"/>
                                      </p:to>
                                    </p:set>
                                    <p:animEffect transition="in" filter="fade">
                                      <p:cBhvr>
                                        <p:cTn id="79" dur="500"/>
                                        <p:tgtEl>
                                          <p:spTgt spid="415"/>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413"/>
                                        </p:tgtEl>
                                        <p:attrNameLst>
                                          <p:attrName>style.visibility</p:attrName>
                                        </p:attrNameLst>
                                      </p:cBhvr>
                                      <p:to>
                                        <p:strVal val="visible"/>
                                      </p:to>
                                    </p:set>
                                    <p:animEffect transition="in" filter="fade">
                                      <p:cBhvr>
                                        <p:cTn id="83" dur="500"/>
                                        <p:tgtEl>
                                          <p:spTgt spid="413"/>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414"/>
                                        </p:tgtEl>
                                        <p:attrNameLst>
                                          <p:attrName>style.visibility</p:attrName>
                                        </p:attrNameLst>
                                      </p:cBhvr>
                                      <p:to>
                                        <p:strVal val="visible"/>
                                      </p:to>
                                    </p:set>
                                    <p:animEffect transition="in" filter="fade">
                                      <p:cBhvr>
                                        <p:cTn id="87" dur="500"/>
                                        <p:tgtEl>
                                          <p:spTgt spid="414"/>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418"/>
                                        </p:tgtEl>
                                        <p:attrNameLst>
                                          <p:attrName>style.visibility</p:attrName>
                                        </p:attrNameLst>
                                      </p:cBhvr>
                                      <p:to>
                                        <p:strVal val="visible"/>
                                      </p:to>
                                    </p:set>
                                    <p:animEffect transition="in" filter="fade">
                                      <p:cBhvr>
                                        <p:cTn id="91" dur="500"/>
                                        <p:tgtEl>
                                          <p:spTgt spid="418"/>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416"/>
                                        </p:tgtEl>
                                        <p:attrNameLst>
                                          <p:attrName>style.visibility</p:attrName>
                                        </p:attrNameLst>
                                      </p:cBhvr>
                                      <p:to>
                                        <p:strVal val="visible"/>
                                      </p:to>
                                    </p:set>
                                    <p:animEffect transition="in" filter="fade">
                                      <p:cBhvr>
                                        <p:cTn id="95" dur="500"/>
                                        <p:tgtEl>
                                          <p:spTgt spid="416"/>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417"/>
                                        </p:tgtEl>
                                        <p:attrNameLst>
                                          <p:attrName>style.visibility</p:attrName>
                                        </p:attrNameLst>
                                      </p:cBhvr>
                                      <p:to>
                                        <p:strVal val="visible"/>
                                      </p:to>
                                    </p:set>
                                    <p:animEffect transition="in" filter="fade">
                                      <p:cBhvr>
                                        <p:cTn id="99" dur="500"/>
                                        <p:tgtEl>
                                          <p:spTgt spid="417"/>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412"/>
                                        </p:tgtEl>
                                        <p:attrNameLst>
                                          <p:attrName>style.visibility</p:attrName>
                                        </p:attrNameLst>
                                      </p:cBhvr>
                                      <p:to>
                                        <p:strVal val="visible"/>
                                      </p:to>
                                    </p:set>
                                    <p:animEffect transition="in" filter="fade">
                                      <p:cBhvr>
                                        <p:cTn id="103" dur="500"/>
                                        <p:tgtEl>
                                          <p:spTgt spid="412"/>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410"/>
                                        </p:tgtEl>
                                        <p:attrNameLst>
                                          <p:attrName>style.visibility</p:attrName>
                                        </p:attrNameLst>
                                      </p:cBhvr>
                                      <p:to>
                                        <p:strVal val="visible"/>
                                      </p:to>
                                    </p:set>
                                    <p:animEffect transition="in" filter="fade">
                                      <p:cBhvr>
                                        <p:cTn id="107" dur="500"/>
                                        <p:tgtEl>
                                          <p:spTgt spid="410"/>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411"/>
                                        </p:tgtEl>
                                        <p:attrNameLst>
                                          <p:attrName>style.visibility</p:attrName>
                                        </p:attrNameLst>
                                      </p:cBhvr>
                                      <p:to>
                                        <p:strVal val="visible"/>
                                      </p:to>
                                    </p:set>
                                    <p:animEffect transition="in" filter="fade">
                                      <p:cBhvr>
                                        <p:cTn id="111" dur="500"/>
                                        <p:tgtEl>
                                          <p:spTgt spid="411"/>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409"/>
                                        </p:tgtEl>
                                        <p:attrNameLst>
                                          <p:attrName>style.visibility</p:attrName>
                                        </p:attrNameLst>
                                      </p:cBhvr>
                                      <p:to>
                                        <p:strVal val="visible"/>
                                      </p:to>
                                    </p:set>
                                    <p:animEffect transition="in" filter="fade">
                                      <p:cBhvr>
                                        <p:cTn id="115" dur="500"/>
                                        <p:tgtEl>
                                          <p:spTgt spid="409"/>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407"/>
                                        </p:tgtEl>
                                        <p:attrNameLst>
                                          <p:attrName>style.visibility</p:attrName>
                                        </p:attrNameLst>
                                      </p:cBhvr>
                                      <p:to>
                                        <p:strVal val="visible"/>
                                      </p:to>
                                    </p:set>
                                    <p:animEffect transition="in" filter="fade">
                                      <p:cBhvr>
                                        <p:cTn id="119" dur="500"/>
                                        <p:tgtEl>
                                          <p:spTgt spid="407"/>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408"/>
                                        </p:tgtEl>
                                        <p:attrNameLst>
                                          <p:attrName>style.visibility</p:attrName>
                                        </p:attrNameLst>
                                      </p:cBhvr>
                                      <p:to>
                                        <p:strVal val="visible"/>
                                      </p:to>
                                    </p:set>
                                    <p:animEffect transition="in" filter="fade">
                                      <p:cBhvr>
                                        <p:cTn id="123" dur="500"/>
                                        <p:tgtEl>
                                          <p:spTgt spid="408"/>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406"/>
                                        </p:tgtEl>
                                        <p:attrNameLst>
                                          <p:attrName>style.visibility</p:attrName>
                                        </p:attrNameLst>
                                      </p:cBhvr>
                                      <p:to>
                                        <p:strVal val="visible"/>
                                      </p:to>
                                    </p:set>
                                    <p:animEffect transition="in" filter="fade">
                                      <p:cBhvr>
                                        <p:cTn id="127" dur="500"/>
                                        <p:tgtEl>
                                          <p:spTgt spid="406"/>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404"/>
                                        </p:tgtEl>
                                        <p:attrNameLst>
                                          <p:attrName>style.visibility</p:attrName>
                                        </p:attrNameLst>
                                      </p:cBhvr>
                                      <p:to>
                                        <p:strVal val="visible"/>
                                      </p:to>
                                    </p:set>
                                    <p:animEffect transition="in" filter="fade">
                                      <p:cBhvr>
                                        <p:cTn id="131" dur="500"/>
                                        <p:tgtEl>
                                          <p:spTgt spid="404"/>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405"/>
                                        </p:tgtEl>
                                        <p:attrNameLst>
                                          <p:attrName>style.visibility</p:attrName>
                                        </p:attrNameLst>
                                      </p:cBhvr>
                                      <p:to>
                                        <p:strVal val="visible"/>
                                      </p:to>
                                    </p:set>
                                    <p:animEffect transition="in" filter="fade">
                                      <p:cBhvr>
                                        <p:cTn id="135" dur="500"/>
                                        <p:tgtEl>
                                          <p:spTgt spid="405"/>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403"/>
                                        </p:tgtEl>
                                        <p:attrNameLst>
                                          <p:attrName>style.visibility</p:attrName>
                                        </p:attrNameLst>
                                      </p:cBhvr>
                                      <p:to>
                                        <p:strVal val="visible"/>
                                      </p:to>
                                    </p:set>
                                    <p:animEffect transition="in" filter="fade">
                                      <p:cBhvr>
                                        <p:cTn id="139" dur="500"/>
                                        <p:tgtEl>
                                          <p:spTgt spid="403"/>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401"/>
                                        </p:tgtEl>
                                        <p:attrNameLst>
                                          <p:attrName>style.visibility</p:attrName>
                                        </p:attrNameLst>
                                      </p:cBhvr>
                                      <p:to>
                                        <p:strVal val="visible"/>
                                      </p:to>
                                    </p:set>
                                    <p:animEffect transition="in" filter="fade">
                                      <p:cBhvr>
                                        <p:cTn id="143" dur="500"/>
                                        <p:tgtEl>
                                          <p:spTgt spid="401"/>
                                        </p:tgtEl>
                                      </p:cBhvr>
                                    </p:animEffect>
                                  </p:childTnLst>
                                </p:cTn>
                              </p:par>
                            </p:childTnLst>
                          </p:cTn>
                        </p:par>
                        <p:par>
                          <p:cTn id="144" fill="hold">
                            <p:stCondLst>
                              <p:cond delay="17500"/>
                            </p:stCondLst>
                            <p:childTnLst>
                              <p:par>
                                <p:cTn id="145" presetID="10" presetClass="entr" presetSubtype="0" fill="hold" nodeType="afterEffect">
                                  <p:stCondLst>
                                    <p:cond delay="0"/>
                                  </p:stCondLst>
                                  <p:childTnLst>
                                    <p:set>
                                      <p:cBhvr>
                                        <p:cTn id="146" dur="1" fill="hold">
                                          <p:stCondLst>
                                            <p:cond delay="0"/>
                                          </p:stCondLst>
                                        </p:cTn>
                                        <p:tgtEl>
                                          <p:spTgt spid="402"/>
                                        </p:tgtEl>
                                        <p:attrNameLst>
                                          <p:attrName>style.visibility</p:attrName>
                                        </p:attrNameLst>
                                      </p:cBhvr>
                                      <p:to>
                                        <p:strVal val="visible"/>
                                      </p:to>
                                    </p:set>
                                    <p:animEffect transition="in" filter="fade">
                                      <p:cBhvr>
                                        <p:cTn id="147" dur="500"/>
                                        <p:tgtEl>
                                          <p:spTgt spid="402"/>
                                        </p:tgtEl>
                                      </p:cBhvr>
                                    </p:animEffect>
                                  </p:childTnLst>
                                </p:cTn>
                              </p:par>
                            </p:childTnLst>
                          </p:cTn>
                        </p:par>
                        <p:par>
                          <p:cTn id="148" fill="hold">
                            <p:stCondLst>
                              <p:cond delay="18000"/>
                            </p:stCondLst>
                            <p:childTnLst>
                              <p:par>
                                <p:cTn id="149" presetID="10" presetClass="entr" presetSubtype="0" fill="hold" nodeType="afterEffect">
                                  <p:stCondLst>
                                    <p:cond delay="0"/>
                                  </p:stCondLst>
                                  <p:childTnLst>
                                    <p:set>
                                      <p:cBhvr>
                                        <p:cTn id="150" dur="1" fill="hold">
                                          <p:stCondLst>
                                            <p:cond delay="0"/>
                                          </p:stCondLst>
                                        </p:cTn>
                                        <p:tgtEl>
                                          <p:spTgt spid="437"/>
                                        </p:tgtEl>
                                        <p:attrNameLst>
                                          <p:attrName>style.visibility</p:attrName>
                                        </p:attrNameLst>
                                      </p:cBhvr>
                                      <p:to>
                                        <p:strVal val="visible"/>
                                      </p:to>
                                    </p:set>
                                    <p:animEffect transition="in" filter="fade">
                                      <p:cBhvr>
                                        <p:cTn id="151" dur="500"/>
                                        <p:tgtEl>
                                          <p:spTgt spid="437"/>
                                        </p:tgtEl>
                                      </p:cBhvr>
                                    </p:animEffect>
                                  </p:childTnLst>
                                </p:cTn>
                              </p:par>
                            </p:childTnLst>
                          </p:cTn>
                        </p:par>
                        <p:par>
                          <p:cTn id="152" fill="hold">
                            <p:stCondLst>
                              <p:cond delay="18500"/>
                            </p:stCondLst>
                            <p:childTnLst>
                              <p:par>
                                <p:cTn id="153" presetID="10" presetClass="entr" presetSubtype="0" fill="hold" nodeType="afterEffect">
                                  <p:stCondLst>
                                    <p:cond delay="0"/>
                                  </p:stCondLst>
                                  <p:childTnLst>
                                    <p:set>
                                      <p:cBhvr>
                                        <p:cTn id="154" dur="1" fill="hold">
                                          <p:stCondLst>
                                            <p:cond delay="0"/>
                                          </p:stCondLst>
                                        </p:cTn>
                                        <p:tgtEl>
                                          <p:spTgt spid="435"/>
                                        </p:tgtEl>
                                        <p:attrNameLst>
                                          <p:attrName>style.visibility</p:attrName>
                                        </p:attrNameLst>
                                      </p:cBhvr>
                                      <p:to>
                                        <p:strVal val="visible"/>
                                      </p:to>
                                    </p:set>
                                    <p:animEffect transition="in" filter="fade">
                                      <p:cBhvr>
                                        <p:cTn id="155" dur="500"/>
                                        <p:tgtEl>
                                          <p:spTgt spid="435"/>
                                        </p:tgtEl>
                                      </p:cBhvr>
                                    </p:animEffect>
                                  </p:childTnLst>
                                </p:cTn>
                              </p:par>
                            </p:childTnLst>
                          </p:cTn>
                        </p:par>
                        <p:par>
                          <p:cTn id="156" fill="hold">
                            <p:stCondLst>
                              <p:cond delay="19000"/>
                            </p:stCondLst>
                            <p:childTnLst>
                              <p:par>
                                <p:cTn id="157" presetID="10" presetClass="entr" presetSubtype="0" fill="hold" nodeType="afterEffect">
                                  <p:stCondLst>
                                    <p:cond delay="0"/>
                                  </p:stCondLst>
                                  <p:childTnLst>
                                    <p:set>
                                      <p:cBhvr>
                                        <p:cTn id="158" dur="1" fill="hold">
                                          <p:stCondLst>
                                            <p:cond delay="0"/>
                                          </p:stCondLst>
                                        </p:cTn>
                                        <p:tgtEl>
                                          <p:spTgt spid="436"/>
                                        </p:tgtEl>
                                        <p:attrNameLst>
                                          <p:attrName>style.visibility</p:attrName>
                                        </p:attrNameLst>
                                      </p:cBhvr>
                                      <p:to>
                                        <p:strVal val="visible"/>
                                      </p:to>
                                    </p:set>
                                    <p:animEffect transition="in" filter="fade">
                                      <p:cBhvr>
                                        <p:cTn id="159" dur="500"/>
                                        <p:tgtEl>
                                          <p:spTgt spid="4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1"/>
          <p:cNvSpPr/>
          <p:nvPr/>
        </p:nvSpPr>
        <p:spPr>
          <a:xfrm>
            <a:off x="750751" y="1350420"/>
            <a:ext cx="7642498" cy="876202"/>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6" name="Google Shape;446;p31"/>
          <p:cNvSpPr/>
          <p:nvPr/>
        </p:nvSpPr>
        <p:spPr>
          <a:xfrm>
            <a:off x="747956" y="4657624"/>
            <a:ext cx="7678453" cy="830780"/>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447" name="Google Shape;447;p31"/>
          <p:cNvGrpSpPr/>
          <p:nvPr/>
        </p:nvGrpSpPr>
        <p:grpSpPr>
          <a:xfrm>
            <a:off x="750441" y="2387618"/>
            <a:ext cx="1799132" cy="2100673"/>
            <a:chOff x="1465247" y="2428875"/>
            <a:chExt cx="1409700" cy="1600200"/>
          </a:xfrm>
        </p:grpSpPr>
        <p:sp>
          <p:nvSpPr>
            <p:cNvPr id="448" name="Google Shape;448;p31"/>
            <p:cNvSpPr/>
            <p:nvPr/>
          </p:nvSpPr>
          <p:spPr>
            <a:xfrm>
              <a:off x="1465247" y="2428875"/>
              <a:ext cx="1409700" cy="1600200"/>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9" name="Google Shape;449;p31"/>
            <p:cNvSpPr/>
            <p:nvPr/>
          </p:nvSpPr>
          <p:spPr>
            <a:xfrm>
              <a:off x="1896521" y="2647787"/>
              <a:ext cx="546795" cy="453661"/>
            </a:xfrm>
            <a:custGeom>
              <a:avLst/>
              <a:gdLst/>
              <a:ahLst/>
              <a:cxnLst/>
              <a:rect l="l" t="t" r="r" b="b"/>
              <a:pathLst>
                <a:path w="364" h="301" extrusionOk="0">
                  <a:moveTo>
                    <a:pt x="332" y="98"/>
                  </a:moveTo>
                  <a:lnTo>
                    <a:pt x="332" y="98"/>
                  </a:lnTo>
                  <a:lnTo>
                    <a:pt x="323" y="100"/>
                  </a:lnTo>
                  <a:lnTo>
                    <a:pt x="317" y="105"/>
                  </a:lnTo>
                  <a:lnTo>
                    <a:pt x="312" y="110"/>
                  </a:lnTo>
                  <a:lnTo>
                    <a:pt x="310" y="120"/>
                  </a:lnTo>
                  <a:lnTo>
                    <a:pt x="310" y="120"/>
                  </a:lnTo>
                  <a:lnTo>
                    <a:pt x="312" y="127"/>
                  </a:lnTo>
                  <a:lnTo>
                    <a:pt x="317" y="134"/>
                  </a:lnTo>
                  <a:lnTo>
                    <a:pt x="323" y="138"/>
                  </a:lnTo>
                  <a:lnTo>
                    <a:pt x="332" y="139"/>
                  </a:lnTo>
                  <a:lnTo>
                    <a:pt x="332" y="139"/>
                  </a:lnTo>
                  <a:lnTo>
                    <a:pt x="339" y="138"/>
                  </a:lnTo>
                  <a:lnTo>
                    <a:pt x="346" y="134"/>
                  </a:lnTo>
                  <a:lnTo>
                    <a:pt x="350" y="127"/>
                  </a:lnTo>
                  <a:lnTo>
                    <a:pt x="352" y="120"/>
                  </a:lnTo>
                  <a:lnTo>
                    <a:pt x="352" y="120"/>
                  </a:lnTo>
                  <a:lnTo>
                    <a:pt x="350" y="110"/>
                  </a:lnTo>
                  <a:lnTo>
                    <a:pt x="346" y="105"/>
                  </a:lnTo>
                  <a:lnTo>
                    <a:pt x="339" y="100"/>
                  </a:lnTo>
                  <a:lnTo>
                    <a:pt x="332" y="98"/>
                  </a:lnTo>
                  <a:lnTo>
                    <a:pt x="332" y="98"/>
                  </a:lnTo>
                  <a:close/>
                  <a:moveTo>
                    <a:pt x="35" y="98"/>
                  </a:moveTo>
                  <a:lnTo>
                    <a:pt x="35" y="98"/>
                  </a:lnTo>
                  <a:lnTo>
                    <a:pt x="25" y="100"/>
                  </a:lnTo>
                  <a:lnTo>
                    <a:pt x="20" y="105"/>
                  </a:lnTo>
                  <a:lnTo>
                    <a:pt x="15" y="110"/>
                  </a:lnTo>
                  <a:lnTo>
                    <a:pt x="13" y="120"/>
                  </a:lnTo>
                  <a:lnTo>
                    <a:pt x="13" y="120"/>
                  </a:lnTo>
                  <a:lnTo>
                    <a:pt x="15" y="127"/>
                  </a:lnTo>
                  <a:lnTo>
                    <a:pt x="20" y="134"/>
                  </a:lnTo>
                  <a:lnTo>
                    <a:pt x="25" y="138"/>
                  </a:lnTo>
                  <a:lnTo>
                    <a:pt x="35" y="139"/>
                  </a:lnTo>
                  <a:lnTo>
                    <a:pt x="35" y="139"/>
                  </a:lnTo>
                  <a:lnTo>
                    <a:pt x="42" y="138"/>
                  </a:lnTo>
                  <a:lnTo>
                    <a:pt x="49" y="134"/>
                  </a:lnTo>
                  <a:lnTo>
                    <a:pt x="53" y="127"/>
                  </a:lnTo>
                  <a:lnTo>
                    <a:pt x="54" y="120"/>
                  </a:lnTo>
                  <a:lnTo>
                    <a:pt x="54" y="120"/>
                  </a:lnTo>
                  <a:lnTo>
                    <a:pt x="53" y="110"/>
                  </a:lnTo>
                  <a:lnTo>
                    <a:pt x="49" y="105"/>
                  </a:lnTo>
                  <a:lnTo>
                    <a:pt x="42" y="100"/>
                  </a:lnTo>
                  <a:lnTo>
                    <a:pt x="35" y="98"/>
                  </a:lnTo>
                  <a:lnTo>
                    <a:pt x="35" y="98"/>
                  </a:lnTo>
                  <a:close/>
                  <a:moveTo>
                    <a:pt x="270" y="60"/>
                  </a:moveTo>
                  <a:lnTo>
                    <a:pt x="270" y="60"/>
                  </a:lnTo>
                  <a:lnTo>
                    <a:pt x="263" y="62"/>
                  </a:lnTo>
                  <a:lnTo>
                    <a:pt x="258" y="63"/>
                  </a:lnTo>
                  <a:lnTo>
                    <a:pt x="252" y="65"/>
                  </a:lnTo>
                  <a:lnTo>
                    <a:pt x="248" y="69"/>
                  </a:lnTo>
                  <a:lnTo>
                    <a:pt x="245" y="74"/>
                  </a:lnTo>
                  <a:lnTo>
                    <a:pt x="241" y="80"/>
                  </a:lnTo>
                  <a:lnTo>
                    <a:pt x="239" y="85"/>
                  </a:lnTo>
                  <a:lnTo>
                    <a:pt x="239" y="91"/>
                  </a:lnTo>
                  <a:lnTo>
                    <a:pt x="239" y="91"/>
                  </a:lnTo>
                  <a:lnTo>
                    <a:pt x="239" y="98"/>
                  </a:lnTo>
                  <a:lnTo>
                    <a:pt x="241" y="103"/>
                  </a:lnTo>
                  <a:lnTo>
                    <a:pt x="245" y="109"/>
                  </a:lnTo>
                  <a:lnTo>
                    <a:pt x="248" y="112"/>
                  </a:lnTo>
                  <a:lnTo>
                    <a:pt x="252" y="116"/>
                  </a:lnTo>
                  <a:lnTo>
                    <a:pt x="258" y="120"/>
                  </a:lnTo>
                  <a:lnTo>
                    <a:pt x="263" y="121"/>
                  </a:lnTo>
                  <a:lnTo>
                    <a:pt x="270" y="121"/>
                  </a:lnTo>
                  <a:lnTo>
                    <a:pt x="270" y="121"/>
                  </a:lnTo>
                  <a:lnTo>
                    <a:pt x="276" y="121"/>
                  </a:lnTo>
                  <a:lnTo>
                    <a:pt x="281" y="120"/>
                  </a:lnTo>
                  <a:lnTo>
                    <a:pt x="287" y="116"/>
                  </a:lnTo>
                  <a:lnTo>
                    <a:pt x="292" y="112"/>
                  </a:lnTo>
                  <a:lnTo>
                    <a:pt x="296" y="109"/>
                  </a:lnTo>
                  <a:lnTo>
                    <a:pt x="297" y="103"/>
                  </a:lnTo>
                  <a:lnTo>
                    <a:pt x="299" y="98"/>
                  </a:lnTo>
                  <a:lnTo>
                    <a:pt x="301" y="91"/>
                  </a:lnTo>
                  <a:lnTo>
                    <a:pt x="301" y="91"/>
                  </a:lnTo>
                  <a:lnTo>
                    <a:pt x="299" y="85"/>
                  </a:lnTo>
                  <a:lnTo>
                    <a:pt x="297" y="80"/>
                  </a:lnTo>
                  <a:lnTo>
                    <a:pt x="296" y="74"/>
                  </a:lnTo>
                  <a:lnTo>
                    <a:pt x="292" y="69"/>
                  </a:lnTo>
                  <a:lnTo>
                    <a:pt x="287" y="65"/>
                  </a:lnTo>
                  <a:lnTo>
                    <a:pt x="281" y="63"/>
                  </a:lnTo>
                  <a:lnTo>
                    <a:pt x="276" y="62"/>
                  </a:lnTo>
                  <a:lnTo>
                    <a:pt x="270" y="60"/>
                  </a:lnTo>
                  <a:lnTo>
                    <a:pt x="270" y="60"/>
                  </a:lnTo>
                  <a:close/>
                  <a:moveTo>
                    <a:pt x="364" y="248"/>
                  </a:moveTo>
                  <a:lnTo>
                    <a:pt x="330" y="248"/>
                  </a:lnTo>
                  <a:lnTo>
                    <a:pt x="330" y="183"/>
                  </a:lnTo>
                  <a:lnTo>
                    <a:pt x="330" y="183"/>
                  </a:lnTo>
                  <a:lnTo>
                    <a:pt x="330" y="176"/>
                  </a:lnTo>
                  <a:lnTo>
                    <a:pt x="328" y="167"/>
                  </a:lnTo>
                  <a:lnTo>
                    <a:pt x="321" y="152"/>
                  </a:lnTo>
                  <a:lnTo>
                    <a:pt x="321" y="152"/>
                  </a:lnTo>
                  <a:lnTo>
                    <a:pt x="332" y="150"/>
                  </a:lnTo>
                  <a:lnTo>
                    <a:pt x="332" y="150"/>
                  </a:lnTo>
                  <a:lnTo>
                    <a:pt x="337" y="152"/>
                  </a:lnTo>
                  <a:lnTo>
                    <a:pt x="345" y="154"/>
                  </a:lnTo>
                  <a:lnTo>
                    <a:pt x="350" y="158"/>
                  </a:lnTo>
                  <a:lnTo>
                    <a:pt x="355" y="161"/>
                  </a:lnTo>
                  <a:lnTo>
                    <a:pt x="359" y="167"/>
                  </a:lnTo>
                  <a:lnTo>
                    <a:pt x="363" y="172"/>
                  </a:lnTo>
                  <a:lnTo>
                    <a:pt x="364" y="178"/>
                  </a:lnTo>
                  <a:lnTo>
                    <a:pt x="364" y="185"/>
                  </a:lnTo>
                  <a:lnTo>
                    <a:pt x="364" y="248"/>
                  </a:lnTo>
                  <a:close/>
                  <a:moveTo>
                    <a:pt x="96" y="60"/>
                  </a:moveTo>
                  <a:lnTo>
                    <a:pt x="96" y="60"/>
                  </a:lnTo>
                  <a:lnTo>
                    <a:pt x="89" y="62"/>
                  </a:lnTo>
                  <a:lnTo>
                    <a:pt x="83" y="63"/>
                  </a:lnTo>
                  <a:lnTo>
                    <a:pt x="78" y="65"/>
                  </a:lnTo>
                  <a:lnTo>
                    <a:pt x="74" y="69"/>
                  </a:lnTo>
                  <a:lnTo>
                    <a:pt x="71" y="74"/>
                  </a:lnTo>
                  <a:lnTo>
                    <a:pt x="67" y="80"/>
                  </a:lnTo>
                  <a:lnTo>
                    <a:pt x="65" y="85"/>
                  </a:lnTo>
                  <a:lnTo>
                    <a:pt x="65" y="91"/>
                  </a:lnTo>
                  <a:lnTo>
                    <a:pt x="65" y="91"/>
                  </a:lnTo>
                  <a:lnTo>
                    <a:pt x="65" y="98"/>
                  </a:lnTo>
                  <a:lnTo>
                    <a:pt x="67" y="103"/>
                  </a:lnTo>
                  <a:lnTo>
                    <a:pt x="71" y="109"/>
                  </a:lnTo>
                  <a:lnTo>
                    <a:pt x="74" y="112"/>
                  </a:lnTo>
                  <a:lnTo>
                    <a:pt x="78" y="116"/>
                  </a:lnTo>
                  <a:lnTo>
                    <a:pt x="83" y="120"/>
                  </a:lnTo>
                  <a:lnTo>
                    <a:pt x="89" y="121"/>
                  </a:lnTo>
                  <a:lnTo>
                    <a:pt x="96" y="121"/>
                  </a:lnTo>
                  <a:lnTo>
                    <a:pt x="96" y="121"/>
                  </a:lnTo>
                  <a:lnTo>
                    <a:pt x="102" y="121"/>
                  </a:lnTo>
                  <a:lnTo>
                    <a:pt x="107" y="120"/>
                  </a:lnTo>
                  <a:lnTo>
                    <a:pt x="112" y="116"/>
                  </a:lnTo>
                  <a:lnTo>
                    <a:pt x="118" y="112"/>
                  </a:lnTo>
                  <a:lnTo>
                    <a:pt x="122" y="109"/>
                  </a:lnTo>
                  <a:lnTo>
                    <a:pt x="123" y="103"/>
                  </a:lnTo>
                  <a:lnTo>
                    <a:pt x="125" y="98"/>
                  </a:lnTo>
                  <a:lnTo>
                    <a:pt x="127" y="91"/>
                  </a:lnTo>
                  <a:lnTo>
                    <a:pt x="127" y="91"/>
                  </a:lnTo>
                  <a:lnTo>
                    <a:pt x="125" y="85"/>
                  </a:lnTo>
                  <a:lnTo>
                    <a:pt x="123" y="80"/>
                  </a:lnTo>
                  <a:lnTo>
                    <a:pt x="122" y="74"/>
                  </a:lnTo>
                  <a:lnTo>
                    <a:pt x="118" y="69"/>
                  </a:lnTo>
                  <a:lnTo>
                    <a:pt x="112" y="65"/>
                  </a:lnTo>
                  <a:lnTo>
                    <a:pt x="107" y="63"/>
                  </a:lnTo>
                  <a:lnTo>
                    <a:pt x="102" y="62"/>
                  </a:lnTo>
                  <a:lnTo>
                    <a:pt x="96" y="60"/>
                  </a:lnTo>
                  <a:lnTo>
                    <a:pt x="96" y="60"/>
                  </a:lnTo>
                  <a:close/>
                  <a:moveTo>
                    <a:pt x="35" y="150"/>
                  </a:moveTo>
                  <a:lnTo>
                    <a:pt x="35" y="150"/>
                  </a:lnTo>
                  <a:lnTo>
                    <a:pt x="44" y="152"/>
                  </a:lnTo>
                  <a:lnTo>
                    <a:pt x="44" y="152"/>
                  </a:lnTo>
                  <a:lnTo>
                    <a:pt x="38" y="167"/>
                  </a:lnTo>
                  <a:lnTo>
                    <a:pt x="36" y="176"/>
                  </a:lnTo>
                  <a:lnTo>
                    <a:pt x="35" y="183"/>
                  </a:lnTo>
                  <a:lnTo>
                    <a:pt x="35" y="248"/>
                  </a:lnTo>
                  <a:lnTo>
                    <a:pt x="0" y="248"/>
                  </a:lnTo>
                  <a:lnTo>
                    <a:pt x="0" y="185"/>
                  </a:lnTo>
                  <a:lnTo>
                    <a:pt x="0" y="185"/>
                  </a:lnTo>
                  <a:lnTo>
                    <a:pt x="0" y="178"/>
                  </a:lnTo>
                  <a:lnTo>
                    <a:pt x="2" y="172"/>
                  </a:lnTo>
                  <a:lnTo>
                    <a:pt x="6" y="167"/>
                  </a:lnTo>
                  <a:lnTo>
                    <a:pt x="9" y="161"/>
                  </a:lnTo>
                  <a:lnTo>
                    <a:pt x="15" y="158"/>
                  </a:lnTo>
                  <a:lnTo>
                    <a:pt x="20" y="154"/>
                  </a:lnTo>
                  <a:lnTo>
                    <a:pt x="27" y="152"/>
                  </a:lnTo>
                  <a:lnTo>
                    <a:pt x="35" y="150"/>
                  </a:lnTo>
                  <a:lnTo>
                    <a:pt x="35" y="150"/>
                  </a:lnTo>
                  <a:close/>
                  <a:moveTo>
                    <a:pt x="183" y="0"/>
                  </a:moveTo>
                  <a:lnTo>
                    <a:pt x="183" y="0"/>
                  </a:lnTo>
                  <a:lnTo>
                    <a:pt x="174" y="0"/>
                  </a:lnTo>
                  <a:lnTo>
                    <a:pt x="165" y="4"/>
                  </a:lnTo>
                  <a:lnTo>
                    <a:pt x="158" y="7"/>
                  </a:lnTo>
                  <a:lnTo>
                    <a:pt x="151" y="13"/>
                  </a:lnTo>
                  <a:lnTo>
                    <a:pt x="145" y="20"/>
                  </a:lnTo>
                  <a:lnTo>
                    <a:pt x="141" y="27"/>
                  </a:lnTo>
                  <a:lnTo>
                    <a:pt x="138" y="36"/>
                  </a:lnTo>
                  <a:lnTo>
                    <a:pt x="138" y="45"/>
                  </a:lnTo>
                  <a:lnTo>
                    <a:pt x="138" y="45"/>
                  </a:lnTo>
                  <a:lnTo>
                    <a:pt x="138" y="54"/>
                  </a:lnTo>
                  <a:lnTo>
                    <a:pt x="141" y="62"/>
                  </a:lnTo>
                  <a:lnTo>
                    <a:pt x="145" y="71"/>
                  </a:lnTo>
                  <a:lnTo>
                    <a:pt x="151" y="76"/>
                  </a:lnTo>
                  <a:lnTo>
                    <a:pt x="158" y="81"/>
                  </a:lnTo>
                  <a:lnTo>
                    <a:pt x="165" y="87"/>
                  </a:lnTo>
                  <a:lnTo>
                    <a:pt x="174" y="89"/>
                  </a:lnTo>
                  <a:lnTo>
                    <a:pt x="183" y="91"/>
                  </a:lnTo>
                  <a:lnTo>
                    <a:pt x="183" y="91"/>
                  </a:lnTo>
                  <a:lnTo>
                    <a:pt x="192" y="89"/>
                  </a:lnTo>
                  <a:lnTo>
                    <a:pt x="200" y="87"/>
                  </a:lnTo>
                  <a:lnTo>
                    <a:pt x="209" y="81"/>
                  </a:lnTo>
                  <a:lnTo>
                    <a:pt x="214" y="76"/>
                  </a:lnTo>
                  <a:lnTo>
                    <a:pt x="219" y="71"/>
                  </a:lnTo>
                  <a:lnTo>
                    <a:pt x="225" y="62"/>
                  </a:lnTo>
                  <a:lnTo>
                    <a:pt x="227" y="54"/>
                  </a:lnTo>
                  <a:lnTo>
                    <a:pt x="229" y="45"/>
                  </a:lnTo>
                  <a:lnTo>
                    <a:pt x="229" y="45"/>
                  </a:lnTo>
                  <a:lnTo>
                    <a:pt x="227" y="36"/>
                  </a:lnTo>
                  <a:lnTo>
                    <a:pt x="225" y="27"/>
                  </a:lnTo>
                  <a:lnTo>
                    <a:pt x="219" y="20"/>
                  </a:lnTo>
                  <a:lnTo>
                    <a:pt x="214" y="13"/>
                  </a:lnTo>
                  <a:lnTo>
                    <a:pt x="209" y="7"/>
                  </a:lnTo>
                  <a:lnTo>
                    <a:pt x="200" y="4"/>
                  </a:lnTo>
                  <a:lnTo>
                    <a:pt x="192" y="0"/>
                  </a:lnTo>
                  <a:lnTo>
                    <a:pt x="183" y="0"/>
                  </a:lnTo>
                  <a:lnTo>
                    <a:pt x="183" y="0"/>
                  </a:lnTo>
                  <a:close/>
                  <a:moveTo>
                    <a:pt x="319" y="272"/>
                  </a:moveTo>
                  <a:lnTo>
                    <a:pt x="265" y="272"/>
                  </a:lnTo>
                  <a:lnTo>
                    <a:pt x="265" y="174"/>
                  </a:lnTo>
                  <a:lnTo>
                    <a:pt x="265" y="174"/>
                  </a:lnTo>
                  <a:lnTo>
                    <a:pt x="265" y="163"/>
                  </a:lnTo>
                  <a:lnTo>
                    <a:pt x="263" y="154"/>
                  </a:lnTo>
                  <a:lnTo>
                    <a:pt x="259" y="145"/>
                  </a:lnTo>
                  <a:lnTo>
                    <a:pt x="256" y="136"/>
                  </a:lnTo>
                  <a:lnTo>
                    <a:pt x="256" y="136"/>
                  </a:lnTo>
                  <a:lnTo>
                    <a:pt x="263" y="134"/>
                  </a:lnTo>
                  <a:lnTo>
                    <a:pt x="270" y="134"/>
                  </a:lnTo>
                  <a:lnTo>
                    <a:pt x="270" y="134"/>
                  </a:lnTo>
                  <a:lnTo>
                    <a:pt x="279" y="136"/>
                  </a:lnTo>
                  <a:lnTo>
                    <a:pt x="288" y="138"/>
                  </a:lnTo>
                  <a:lnTo>
                    <a:pt x="297" y="143"/>
                  </a:lnTo>
                  <a:lnTo>
                    <a:pt x="305" y="149"/>
                  </a:lnTo>
                  <a:lnTo>
                    <a:pt x="310" y="156"/>
                  </a:lnTo>
                  <a:lnTo>
                    <a:pt x="316" y="165"/>
                  </a:lnTo>
                  <a:lnTo>
                    <a:pt x="317" y="174"/>
                  </a:lnTo>
                  <a:lnTo>
                    <a:pt x="319" y="183"/>
                  </a:lnTo>
                  <a:lnTo>
                    <a:pt x="319" y="272"/>
                  </a:lnTo>
                  <a:close/>
                  <a:moveTo>
                    <a:pt x="100" y="174"/>
                  </a:moveTo>
                  <a:lnTo>
                    <a:pt x="100" y="272"/>
                  </a:lnTo>
                  <a:lnTo>
                    <a:pt x="45" y="272"/>
                  </a:lnTo>
                  <a:lnTo>
                    <a:pt x="45" y="183"/>
                  </a:lnTo>
                  <a:lnTo>
                    <a:pt x="45" y="183"/>
                  </a:lnTo>
                  <a:lnTo>
                    <a:pt x="47" y="174"/>
                  </a:lnTo>
                  <a:lnTo>
                    <a:pt x="51" y="165"/>
                  </a:lnTo>
                  <a:lnTo>
                    <a:pt x="54" y="156"/>
                  </a:lnTo>
                  <a:lnTo>
                    <a:pt x="60" y="149"/>
                  </a:lnTo>
                  <a:lnTo>
                    <a:pt x="67" y="143"/>
                  </a:lnTo>
                  <a:lnTo>
                    <a:pt x="76" y="138"/>
                  </a:lnTo>
                  <a:lnTo>
                    <a:pt x="85" y="136"/>
                  </a:lnTo>
                  <a:lnTo>
                    <a:pt x="96" y="134"/>
                  </a:lnTo>
                  <a:lnTo>
                    <a:pt x="96" y="134"/>
                  </a:lnTo>
                  <a:lnTo>
                    <a:pt x="103" y="134"/>
                  </a:lnTo>
                  <a:lnTo>
                    <a:pt x="109" y="136"/>
                  </a:lnTo>
                  <a:lnTo>
                    <a:pt x="109" y="136"/>
                  </a:lnTo>
                  <a:lnTo>
                    <a:pt x="105" y="145"/>
                  </a:lnTo>
                  <a:lnTo>
                    <a:pt x="102" y="154"/>
                  </a:lnTo>
                  <a:lnTo>
                    <a:pt x="100" y="163"/>
                  </a:lnTo>
                  <a:lnTo>
                    <a:pt x="100" y="174"/>
                  </a:lnTo>
                  <a:lnTo>
                    <a:pt x="100" y="174"/>
                  </a:lnTo>
                  <a:close/>
                  <a:moveTo>
                    <a:pt x="111" y="301"/>
                  </a:moveTo>
                  <a:lnTo>
                    <a:pt x="254" y="301"/>
                  </a:lnTo>
                  <a:lnTo>
                    <a:pt x="254" y="174"/>
                  </a:lnTo>
                  <a:lnTo>
                    <a:pt x="254" y="174"/>
                  </a:lnTo>
                  <a:lnTo>
                    <a:pt x="252" y="159"/>
                  </a:lnTo>
                  <a:lnTo>
                    <a:pt x="248" y="145"/>
                  </a:lnTo>
                  <a:lnTo>
                    <a:pt x="241" y="134"/>
                  </a:lnTo>
                  <a:lnTo>
                    <a:pt x="232" y="123"/>
                  </a:lnTo>
                  <a:lnTo>
                    <a:pt x="223" y="114"/>
                  </a:lnTo>
                  <a:lnTo>
                    <a:pt x="210" y="109"/>
                  </a:lnTo>
                  <a:lnTo>
                    <a:pt x="198" y="103"/>
                  </a:lnTo>
                  <a:lnTo>
                    <a:pt x="183" y="101"/>
                  </a:lnTo>
                  <a:lnTo>
                    <a:pt x="183" y="101"/>
                  </a:lnTo>
                  <a:lnTo>
                    <a:pt x="169" y="103"/>
                  </a:lnTo>
                  <a:lnTo>
                    <a:pt x="154" y="109"/>
                  </a:lnTo>
                  <a:lnTo>
                    <a:pt x="143" y="114"/>
                  </a:lnTo>
                  <a:lnTo>
                    <a:pt x="132" y="123"/>
                  </a:lnTo>
                  <a:lnTo>
                    <a:pt x="123" y="134"/>
                  </a:lnTo>
                  <a:lnTo>
                    <a:pt x="116" y="145"/>
                  </a:lnTo>
                  <a:lnTo>
                    <a:pt x="112" y="159"/>
                  </a:lnTo>
                  <a:lnTo>
                    <a:pt x="111" y="174"/>
                  </a:lnTo>
                  <a:lnTo>
                    <a:pt x="111" y="30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grpSp>
      <p:grpSp>
        <p:nvGrpSpPr>
          <p:cNvPr id="450" name="Google Shape;450;p31"/>
          <p:cNvGrpSpPr/>
          <p:nvPr/>
        </p:nvGrpSpPr>
        <p:grpSpPr>
          <a:xfrm>
            <a:off x="2709736" y="2387618"/>
            <a:ext cx="1798904" cy="2079292"/>
            <a:chOff x="3084319" y="2428875"/>
            <a:chExt cx="1409700" cy="1600200"/>
          </a:xfrm>
        </p:grpSpPr>
        <p:sp>
          <p:nvSpPr>
            <p:cNvPr id="451" name="Google Shape;451;p31"/>
            <p:cNvSpPr/>
            <p:nvPr/>
          </p:nvSpPr>
          <p:spPr>
            <a:xfrm>
              <a:off x="3084319" y="2428875"/>
              <a:ext cx="1409700" cy="1600200"/>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2" name="Google Shape;452;p31"/>
            <p:cNvSpPr/>
            <p:nvPr/>
          </p:nvSpPr>
          <p:spPr>
            <a:xfrm>
              <a:off x="3515593" y="2647786"/>
              <a:ext cx="546795" cy="453661"/>
            </a:xfrm>
            <a:custGeom>
              <a:avLst/>
              <a:gdLst/>
              <a:ahLst/>
              <a:cxnLst/>
              <a:rect l="l" t="t" r="r" b="b"/>
              <a:pathLst>
                <a:path w="364" h="301" extrusionOk="0">
                  <a:moveTo>
                    <a:pt x="332" y="98"/>
                  </a:moveTo>
                  <a:lnTo>
                    <a:pt x="332" y="98"/>
                  </a:lnTo>
                  <a:lnTo>
                    <a:pt x="323" y="100"/>
                  </a:lnTo>
                  <a:lnTo>
                    <a:pt x="317" y="105"/>
                  </a:lnTo>
                  <a:lnTo>
                    <a:pt x="312" y="110"/>
                  </a:lnTo>
                  <a:lnTo>
                    <a:pt x="310" y="120"/>
                  </a:lnTo>
                  <a:lnTo>
                    <a:pt x="310" y="120"/>
                  </a:lnTo>
                  <a:lnTo>
                    <a:pt x="312" y="127"/>
                  </a:lnTo>
                  <a:lnTo>
                    <a:pt x="317" y="134"/>
                  </a:lnTo>
                  <a:lnTo>
                    <a:pt x="323" y="138"/>
                  </a:lnTo>
                  <a:lnTo>
                    <a:pt x="332" y="139"/>
                  </a:lnTo>
                  <a:lnTo>
                    <a:pt x="332" y="139"/>
                  </a:lnTo>
                  <a:lnTo>
                    <a:pt x="339" y="138"/>
                  </a:lnTo>
                  <a:lnTo>
                    <a:pt x="346" y="134"/>
                  </a:lnTo>
                  <a:lnTo>
                    <a:pt x="350" y="127"/>
                  </a:lnTo>
                  <a:lnTo>
                    <a:pt x="352" y="120"/>
                  </a:lnTo>
                  <a:lnTo>
                    <a:pt x="352" y="120"/>
                  </a:lnTo>
                  <a:lnTo>
                    <a:pt x="350" y="110"/>
                  </a:lnTo>
                  <a:lnTo>
                    <a:pt x="346" y="105"/>
                  </a:lnTo>
                  <a:lnTo>
                    <a:pt x="339" y="100"/>
                  </a:lnTo>
                  <a:lnTo>
                    <a:pt x="332" y="98"/>
                  </a:lnTo>
                  <a:lnTo>
                    <a:pt x="332" y="98"/>
                  </a:lnTo>
                  <a:close/>
                  <a:moveTo>
                    <a:pt x="35" y="98"/>
                  </a:moveTo>
                  <a:lnTo>
                    <a:pt x="35" y="98"/>
                  </a:lnTo>
                  <a:lnTo>
                    <a:pt x="25" y="100"/>
                  </a:lnTo>
                  <a:lnTo>
                    <a:pt x="20" y="105"/>
                  </a:lnTo>
                  <a:lnTo>
                    <a:pt x="15" y="110"/>
                  </a:lnTo>
                  <a:lnTo>
                    <a:pt x="13" y="120"/>
                  </a:lnTo>
                  <a:lnTo>
                    <a:pt x="13" y="120"/>
                  </a:lnTo>
                  <a:lnTo>
                    <a:pt x="15" y="127"/>
                  </a:lnTo>
                  <a:lnTo>
                    <a:pt x="20" y="134"/>
                  </a:lnTo>
                  <a:lnTo>
                    <a:pt x="25" y="138"/>
                  </a:lnTo>
                  <a:lnTo>
                    <a:pt x="35" y="139"/>
                  </a:lnTo>
                  <a:lnTo>
                    <a:pt x="35" y="139"/>
                  </a:lnTo>
                  <a:lnTo>
                    <a:pt x="42" y="138"/>
                  </a:lnTo>
                  <a:lnTo>
                    <a:pt x="49" y="134"/>
                  </a:lnTo>
                  <a:lnTo>
                    <a:pt x="53" y="127"/>
                  </a:lnTo>
                  <a:lnTo>
                    <a:pt x="54" y="120"/>
                  </a:lnTo>
                  <a:lnTo>
                    <a:pt x="54" y="120"/>
                  </a:lnTo>
                  <a:lnTo>
                    <a:pt x="53" y="110"/>
                  </a:lnTo>
                  <a:lnTo>
                    <a:pt x="49" y="105"/>
                  </a:lnTo>
                  <a:lnTo>
                    <a:pt x="42" y="100"/>
                  </a:lnTo>
                  <a:lnTo>
                    <a:pt x="35" y="98"/>
                  </a:lnTo>
                  <a:lnTo>
                    <a:pt x="35" y="98"/>
                  </a:lnTo>
                  <a:close/>
                  <a:moveTo>
                    <a:pt x="270" y="60"/>
                  </a:moveTo>
                  <a:lnTo>
                    <a:pt x="270" y="60"/>
                  </a:lnTo>
                  <a:lnTo>
                    <a:pt x="263" y="62"/>
                  </a:lnTo>
                  <a:lnTo>
                    <a:pt x="258" y="63"/>
                  </a:lnTo>
                  <a:lnTo>
                    <a:pt x="252" y="65"/>
                  </a:lnTo>
                  <a:lnTo>
                    <a:pt x="248" y="69"/>
                  </a:lnTo>
                  <a:lnTo>
                    <a:pt x="245" y="74"/>
                  </a:lnTo>
                  <a:lnTo>
                    <a:pt x="241" y="80"/>
                  </a:lnTo>
                  <a:lnTo>
                    <a:pt x="239" y="85"/>
                  </a:lnTo>
                  <a:lnTo>
                    <a:pt x="239" y="91"/>
                  </a:lnTo>
                  <a:lnTo>
                    <a:pt x="239" y="91"/>
                  </a:lnTo>
                  <a:lnTo>
                    <a:pt x="239" y="98"/>
                  </a:lnTo>
                  <a:lnTo>
                    <a:pt x="241" y="103"/>
                  </a:lnTo>
                  <a:lnTo>
                    <a:pt x="245" y="109"/>
                  </a:lnTo>
                  <a:lnTo>
                    <a:pt x="248" y="112"/>
                  </a:lnTo>
                  <a:lnTo>
                    <a:pt x="252" y="116"/>
                  </a:lnTo>
                  <a:lnTo>
                    <a:pt x="258" y="120"/>
                  </a:lnTo>
                  <a:lnTo>
                    <a:pt x="263" y="121"/>
                  </a:lnTo>
                  <a:lnTo>
                    <a:pt x="270" y="121"/>
                  </a:lnTo>
                  <a:lnTo>
                    <a:pt x="270" y="121"/>
                  </a:lnTo>
                  <a:lnTo>
                    <a:pt x="276" y="121"/>
                  </a:lnTo>
                  <a:lnTo>
                    <a:pt x="281" y="120"/>
                  </a:lnTo>
                  <a:lnTo>
                    <a:pt x="287" y="116"/>
                  </a:lnTo>
                  <a:lnTo>
                    <a:pt x="292" y="112"/>
                  </a:lnTo>
                  <a:lnTo>
                    <a:pt x="296" y="109"/>
                  </a:lnTo>
                  <a:lnTo>
                    <a:pt x="297" y="103"/>
                  </a:lnTo>
                  <a:lnTo>
                    <a:pt x="299" y="98"/>
                  </a:lnTo>
                  <a:lnTo>
                    <a:pt x="301" y="91"/>
                  </a:lnTo>
                  <a:lnTo>
                    <a:pt x="301" y="91"/>
                  </a:lnTo>
                  <a:lnTo>
                    <a:pt x="299" y="85"/>
                  </a:lnTo>
                  <a:lnTo>
                    <a:pt x="297" y="80"/>
                  </a:lnTo>
                  <a:lnTo>
                    <a:pt x="296" y="74"/>
                  </a:lnTo>
                  <a:lnTo>
                    <a:pt x="292" y="69"/>
                  </a:lnTo>
                  <a:lnTo>
                    <a:pt x="287" y="65"/>
                  </a:lnTo>
                  <a:lnTo>
                    <a:pt x="281" y="63"/>
                  </a:lnTo>
                  <a:lnTo>
                    <a:pt x="276" y="62"/>
                  </a:lnTo>
                  <a:lnTo>
                    <a:pt x="270" y="60"/>
                  </a:lnTo>
                  <a:lnTo>
                    <a:pt x="270" y="60"/>
                  </a:lnTo>
                  <a:close/>
                  <a:moveTo>
                    <a:pt x="364" y="248"/>
                  </a:moveTo>
                  <a:lnTo>
                    <a:pt x="330" y="248"/>
                  </a:lnTo>
                  <a:lnTo>
                    <a:pt x="330" y="183"/>
                  </a:lnTo>
                  <a:lnTo>
                    <a:pt x="330" y="183"/>
                  </a:lnTo>
                  <a:lnTo>
                    <a:pt x="330" y="176"/>
                  </a:lnTo>
                  <a:lnTo>
                    <a:pt x="328" y="167"/>
                  </a:lnTo>
                  <a:lnTo>
                    <a:pt x="321" y="152"/>
                  </a:lnTo>
                  <a:lnTo>
                    <a:pt x="321" y="152"/>
                  </a:lnTo>
                  <a:lnTo>
                    <a:pt x="332" y="150"/>
                  </a:lnTo>
                  <a:lnTo>
                    <a:pt x="332" y="150"/>
                  </a:lnTo>
                  <a:lnTo>
                    <a:pt x="337" y="152"/>
                  </a:lnTo>
                  <a:lnTo>
                    <a:pt x="345" y="154"/>
                  </a:lnTo>
                  <a:lnTo>
                    <a:pt x="350" y="158"/>
                  </a:lnTo>
                  <a:lnTo>
                    <a:pt x="355" y="161"/>
                  </a:lnTo>
                  <a:lnTo>
                    <a:pt x="359" y="167"/>
                  </a:lnTo>
                  <a:lnTo>
                    <a:pt x="363" y="172"/>
                  </a:lnTo>
                  <a:lnTo>
                    <a:pt x="364" y="178"/>
                  </a:lnTo>
                  <a:lnTo>
                    <a:pt x="364" y="185"/>
                  </a:lnTo>
                  <a:lnTo>
                    <a:pt x="364" y="248"/>
                  </a:lnTo>
                  <a:close/>
                  <a:moveTo>
                    <a:pt x="96" y="60"/>
                  </a:moveTo>
                  <a:lnTo>
                    <a:pt x="96" y="60"/>
                  </a:lnTo>
                  <a:lnTo>
                    <a:pt x="89" y="62"/>
                  </a:lnTo>
                  <a:lnTo>
                    <a:pt x="83" y="63"/>
                  </a:lnTo>
                  <a:lnTo>
                    <a:pt x="78" y="65"/>
                  </a:lnTo>
                  <a:lnTo>
                    <a:pt x="74" y="69"/>
                  </a:lnTo>
                  <a:lnTo>
                    <a:pt x="71" y="74"/>
                  </a:lnTo>
                  <a:lnTo>
                    <a:pt x="67" y="80"/>
                  </a:lnTo>
                  <a:lnTo>
                    <a:pt x="65" y="85"/>
                  </a:lnTo>
                  <a:lnTo>
                    <a:pt x="65" y="91"/>
                  </a:lnTo>
                  <a:lnTo>
                    <a:pt x="65" y="91"/>
                  </a:lnTo>
                  <a:lnTo>
                    <a:pt x="65" y="98"/>
                  </a:lnTo>
                  <a:lnTo>
                    <a:pt x="67" y="103"/>
                  </a:lnTo>
                  <a:lnTo>
                    <a:pt x="71" y="109"/>
                  </a:lnTo>
                  <a:lnTo>
                    <a:pt x="74" y="112"/>
                  </a:lnTo>
                  <a:lnTo>
                    <a:pt x="78" y="116"/>
                  </a:lnTo>
                  <a:lnTo>
                    <a:pt x="83" y="120"/>
                  </a:lnTo>
                  <a:lnTo>
                    <a:pt x="89" y="121"/>
                  </a:lnTo>
                  <a:lnTo>
                    <a:pt x="96" y="121"/>
                  </a:lnTo>
                  <a:lnTo>
                    <a:pt x="96" y="121"/>
                  </a:lnTo>
                  <a:lnTo>
                    <a:pt x="102" y="121"/>
                  </a:lnTo>
                  <a:lnTo>
                    <a:pt x="107" y="120"/>
                  </a:lnTo>
                  <a:lnTo>
                    <a:pt x="112" y="116"/>
                  </a:lnTo>
                  <a:lnTo>
                    <a:pt x="118" y="112"/>
                  </a:lnTo>
                  <a:lnTo>
                    <a:pt x="122" y="109"/>
                  </a:lnTo>
                  <a:lnTo>
                    <a:pt x="123" y="103"/>
                  </a:lnTo>
                  <a:lnTo>
                    <a:pt x="125" y="98"/>
                  </a:lnTo>
                  <a:lnTo>
                    <a:pt x="127" y="91"/>
                  </a:lnTo>
                  <a:lnTo>
                    <a:pt x="127" y="91"/>
                  </a:lnTo>
                  <a:lnTo>
                    <a:pt x="125" y="85"/>
                  </a:lnTo>
                  <a:lnTo>
                    <a:pt x="123" y="80"/>
                  </a:lnTo>
                  <a:lnTo>
                    <a:pt x="122" y="74"/>
                  </a:lnTo>
                  <a:lnTo>
                    <a:pt x="118" y="69"/>
                  </a:lnTo>
                  <a:lnTo>
                    <a:pt x="112" y="65"/>
                  </a:lnTo>
                  <a:lnTo>
                    <a:pt x="107" y="63"/>
                  </a:lnTo>
                  <a:lnTo>
                    <a:pt x="102" y="62"/>
                  </a:lnTo>
                  <a:lnTo>
                    <a:pt x="96" y="60"/>
                  </a:lnTo>
                  <a:lnTo>
                    <a:pt x="96" y="60"/>
                  </a:lnTo>
                  <a:close/>
                  <a:moveTo>
                    <a:pt x="35" y="150"/>
                  </a:moveTo>
                  <a:lnTo>
                    <a:pt x="35" y="150"/>
                  </a:lnTo>
                  <a:lnTo>
                    <a:pt x="44" y="152"/>
                  </a:lnTo>
                  <a:lnTo>
                    <a:pt x="44" y="152"/>
                  </a:lnTo>
                  <a:lnTo>
                    <a:pt x="38" y="167"/>
                  </a:lnTo>
                  <a:lnTo>
                    <a:pt x="36" y="176"/>
                  </a:lnTo>
                  <a:lnTo>
                    <a:pt x="35" y="183"/>
                  </a:lnTo>
                  <a:lnTo>
                    <a:pt x="35" y="248"/>
                  </a:lnTo>
                  <a:lnTo>
                    <a:pt x="0" y="248"/>
                  </a:lnTo>
                  <a:lnTo>
                    <a:pt x="0" y="185"/>
                  </a:lnTo>
                  <a:lnTo>
                    <a:pt x="0" y="185"/>
                  </a:lnTo>
                  <a:lnTo>
                    <a:pt x="0" y="178"/>
                  </a:lnTo>
                  <a:lnTo>
                    <a:pt x="2" y="172"/>
                  </a:lnTo>
                  <a:lnTo>
                    <a:pt x="6" y="167"/>
                  </a:lnTo>
                  <a:lnTo>
                    <a:pt x="9" y="161"/>
                  </a:lnTo>
                  <a:lnTo>
                    <a:pt x="15" y="158"/>
                  </a:lnTo>
                  <a:lnTo>
                    <a:pt x="20" y="154"/>
                  </a:lnTo>
                  <a:lnTo>
                    <a:pt x="27" y="152"/>
                  </a:lnTo>
                  <a:lnTo>
                    <a:pt x="35" y="150"/>
                  </a:lnTo>
                  <a:lnTo>
                    <a:pt x="35" y="150"/>
                  </a:lnTo>
                  <a:close/>
                  <a:moveTo>
                    <a:pt x="183" y="0"/>
                  </a:moveTo>
                  <a:lnTo>
                    <a:pt x="183" y="0"/>
                  </a:lnTo>
                  <a:lnTo>
                    <a:pt x="174" y="0"/>
                  </a:lnTo>
                  <a:lnTo>
                    <a:pt x="165" y="4"/>
                  </a:lnTo>
                  <a:lnTo>
                    <a:pt x="158" y="7"/>
                  </a:lnTo>
                  <a:lnTo>
                    <a:pt x="151" y="13"/>
                  </a:lnTo>
                  <a:lnTo>
                    <a:pt x="145" y="20"/>
                  </a:lnTo>
                  <a:lnTo>
                    <a:pt x="141" y="27"/>
                  </a:lnTo>
                  <a:lnTo>
                    <a:pt x="138" y="36"/>
                  </a:lnTo>
                  <a:lnTo>
                    <a:pt x="138" y="45"/>
                  </a:lnTo>
                  <a:lnTo>
                    <a:pt x="138" y="45"/>
                  </a:lnTo>
                  <a:lnTo>
                    <a:pt x="138" y="54"/>
                  </a:lnTo>
                  <a:lnTo>
                    <a:pt x="141" y="62"/>
                  </a:lnTo>
                  <a:lnTo>
                    <a:pt x="145" y="71"/>
                  </a:lnTo>
                  <a:lnTo>
                    <a:pt x="151" y="76"/>
                  </a:lnTo>
                  <a:lnTo>
                    <a:pt x="158" y="81"/>
                  </a:lnTo>
                  <a:lnTo>
                    <a:pt x="165" y="87"/>
                  </a:lnTo>
                  <a:lnTo>
                    <a:pt x="174" y="89"/>
                  </a:lnTo>
                  <a:lnTo>
                    <a:pt x="183" y="91"/>
                  </a:lnTo>
                  <a:lnTo>
                    <a:pt x="183" y="91"/>
                  </a:lnTo>
                  <a:lnTo>
                    <a:pt x="192" y="89"/>
                  </a:lnTo>
                  <a:lnTo>
                    <a:pt x="200" y="87"/>
                  </a:lnTo>
                  <a:lnTo>
                    <a:pt x="209" y="81"/>
                  </a:lnTo>
                  <a:lnTo>
                    <a:pt x="214" y="76"/>
                  </a:lnTo>
                  <a:lnTo>
                    <a:pt x="219" y="71"/>
                  </a:lnTo>
                  <a:lnTo>
                    <a:pt x="225" y="62"/>
                  </a:lnTo>
                  <a:lnTo>
                    <a:pt x="227" y="54"/>
                  </a:lnTo>
                  <a:lnTo>
                    <a:pt x="229" y="45"/>
                  </a:lnTo>
                  <a:lnTo>
                    <a:pt x="229" y="45"/>
                  </a:lnTo>
                  <a:lnTo>
                    <a:pt x="227" y="36"/>
                  </a:lnTo>
                  <a:lnTo>
                    <a:pt x="225" y="27"/>
                  </a:lnTo>
                  <a:lnTo>
                    <a:pt x="219" y="20"/>
                  </a:lnTo>
                  <a:lnTo>
                    <a:pt x="214" y="13"/>
                  </a:lnTo>
                  <a:lnTo>
                    <a:pt x="209" y="7"/>
                  </a:lnTo>
                  <a:lnTo>
                    <a:pt x="200" y="4"/>
                  </a:lnTo>
                  <a:lnTo>
                    <a:pt x="192" y="0"/>
                  </a:lnTo>
                  <a:lnTo>
                    <a:pt x="183" y="0"/>
                  </a:lnTo>
                  <a:lnTo>
                    <a:pt x="183" y="0"/>
                  </a:lnTo>
                  <a:close/>
                  <a:moveTo>
                    <a:pt x="319" y="272"/>
                  </a:moveTo>
                  <a:lnTo>
                    <a:pt x="265" y="272"/>
                  </a:lnTo>
                  <a:lnTo>
                    <a:pt x="265" y="174"/>
                  </a:lnTo>
                  <a:lnTo>
                    <a:pt x="265" y="174"/>
                  </a:lnTo>
                  <a:lnTo>
                    <a:pt x="265" y="163"/>
                  </a:lnTo>
                  <a:lnTo>
                    <a:pt x="263" y="154"/>
                  </a:lnTo>
                  <a:lnTo>
                    <a:pt x="259" y="145"/>
                  </a:lnTo>
                  <a:lnTo>
                    <a:pt x="256" y="136"/>
                  </a:lnTo>
                  <a:lnTo>
                    <a:pt x="256" y="136"/>
                  </a:lnTo>
                  <a:lnTo>
                    <a:pt x="263" y="134"/>
                  </a:lnTo>
                  <a:lnTo>
                    <a:pt x="270" y="134"/>
                  </a:lnTo>
                  <a:lnTo>
                    <a:pt x="270" y="134"/>
                  </a:lnTo>
                  <a:lnTo>
                    <a:pt x="279" y="136"/>
                  </a:lnTo>
                  <a:lnTo>
                    <a:pt x="288" y="138"/>
                  </a:lnTo>
                  <a:lnTo>
                    <a:pt x="297" y="143"/>
                  </a:lnTo>
                  <a:lnTo>
                    <a:pt x="305" y="149"/>
                  </a:lnTo>
                  <a:lnTo>
                    <a:pt x="310" y="156"/>
                  </a:lnTo>
                  <a:lnTo>
                    <a:pt x="316" y="165"/>
                  </a:lnTo>
                  <a:lnTo>
                    <a:pt x="317" y="174"/>
                  </a:lnTo>
                  <a:lnTo>
                    <a:pt x="319" y="183"/>
                  </a:lnTo>
                  <a:lnTo>
                    <a:pt x="319" y="272"/>
                  </a:lnTo>
                  <a:close/>
                  <a:moveTo>
                    <a:pt x="100" y="174"/>
                  </a:moveTo>
                  <a:lnTo>
                    <a:pt x="100" y="272"/>
                  </a:lnTo>
                  <a:lnTo>
                    <a:pt x="45" y="272"/>
                  </a:lnTo>
                  <a:lnTo>
                    <a:pt x="45" y="183"/>
                  </a:lnTo>
                  <a:lnTo>
                    <a:pt x="45" y="183"/>
                  </a:lnTo>
                  <a:lnTo>
                    <a:pt x="47" y="174"/>
                  </a:lnTo>
                  <a:lnTo>
                    <a:pt x="51" y="165"/>
                  </a:lnTo>
                  <a:lnTo>
                    <a:pt x="54" y="156"/>
                  </a:lnTo>
                  <a:lnTo>
                    <a:pt x="60" y="149"/>
                  </a:lnTo>
                  <a:lnTo>
                    <a:pt x="67" y="143"/>
                  </a:lnTo>
                  <a:lnTo>
                    <a:pt x="76" y="138"/>
                  </a:lnTo>
                  <a:lnTo>
                    <a:pt x="85" y="136"/>
                  </a:lnTo>
                  <a:lnTo>
                    <a:pt x="96" y="134"/>
                  </a:lnTo>
                  <a:lnTo>
                    <a:pt x="96" y="134"/>
                  </a:lnTo>
                  <a:lnTo>
                    <a:pt x="103" y="134"/>
                  </a:lnTo>
                  <a:lnTo>
                    <a:pt x="109" y="136"/>
                  </a:lnTo>
                  <a:lnTo>
                    <a:pt x="109" y="136"/>
                  </a:lnTo>
                  <a:lnTo>
                    <a:pt x="105" y="145"/>
                  </a:lnTo>
                  <a:lnTo>
                    <a:pt x="102" y="154"/>
                  </a:lnTo>
                  <a:lnTo>
                    <a:pt x="100" y="163"/>
                  </a:lnTo>
                  <a:lnTo>
                    <a:pt x="100" y="174"/>
                  </a:lnTo>
                  <a:lnTo>
                    <a:pt x="100" y="174"/>
                  </a:lnTo>
                  <a:close/>
                  <a:moveTo>
                    <a:pt x="111" y="301"/>
                  </a:moveTo>
                  <a:lnTo>
                    <a:pt x="254" y="301"/>
                  </a:lnTo>
                  <a:lnTo>
                    <a:pt x="254" y="174"/>
                  </a:lnTo>
                  <a:lnTo>
                    <a:pt x="254" y="174"/>
                  </a:lnTo>
                  <a:lnTo>
                    <a:pt x="252" y="159"/>
                  </a:lnTo>
                  <a:lnTo>
                    <a:pt x="248" y="145"/>
                  </a:lnTo>
                  <a:lnTo>
                    <a:pt x="241" y="134"/>
                  </a:lnTo>
                  <a:lnTo>
                    <a:pt x="232" y="123"/>
                  </a:lnTo>
                  <a:lnTo>
                    <a:pt x="223" y="114"/>
                  </a:lnTo>
                  <a:lnTo>
                    <a:pt x="210" y="109"/>
                  </a:lnTo>
                  <a:lnTo>
                    <a:pt x="198" y="103"/>
                  </a:lnTo>
                  <a:lnTo>
                    <a:pt x="183" y="101"/>
                  </a:lnTo>
                  <a:lnTo>
                    <a:pt x="183" y="101"/>
                  </a:lnTo>
                  <a:lnTo>
                    <a:pt x="169" y="103"/>
                  </a:lnTo>
                  <a:lnTo>
                    <a:pt x="154" y="109"/>
                  </a:lnTo>
                  <a:lnTo>
                    <a:pt x="143" y="114"/>
                  </a:lnTo>
                  <a:lnTo>
                    <a:pt x="132" y="123"/>
                  </a:lnTo>
                  <a:lnTo>
                    <a:pt x="123" y="134"/>
                  </a:lnTo>
                  <a:lnTo>
                    <a:pt x="116" y="145"/>
                  </a:lnTo>
                  <a:lnTo>
                    <a:pt x="112" y="159"/>
                  </a:lnTo>
                  <a:lnTo>
                    <a:pt x="111" y="174"/>
                  </a:lnTo>
                  <a:lnTo>
                    <a:pt x="111" y="30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grpSp>
      <p:grpSp>
        <p:nvGrpSpPr>
          <p:cNvPr id="453" name="Google Shape;453;p31"/>
          <p:cNvGrpSpPr/>
          <p:nvPr/>
        </p:nvGrpSpPr>
        <p:grpSpPr>
          <a:xfrm>
            <a:off x="4649991" y="2394409"/>
            <a:ext cx="1798676" cy="2063309"/>
            <a:chOff x="4703213" y="2428875"/>
            <a:chExt cx="1409700" cy="1600200"/>
          </a:xfrm>
        </p:grpSpPr>
        <p:sp>
          <p:nvSpPr>
            <p:cNvPr id="454" name="Google Shape;454;p31"/>
            <p:cNvSpPr/>
            <p:nvPr/>
          </p:nvSpPr>
          <p:spPr>
            <a:xfrm>
              <a:off x="4703213" y="2428875"/>
              <a:ext cx="1409700" cy="1600200"/>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5" name="Google Shape;455;p31"/>
            <p:cNvSpPr/>
            <p:nvPr/>
          </p:nvSpPr>
          <p:spPr>
            <a:xfrm>
              <a:off x="5134487" y="2647785"/>
              <a:ext cx="546795" cy="453661"/>
            </a:xfrm>
            <a:custGeom>
              <a:avLst/>
              <a:gdLst/>
              <a:ahLst/>
              <a:cxnLst/>
              <a:rect l="l" t="t" r="r" b="b"/>
              <a:pathLst>
                <a:path w="364" h="301" extrusionOk="0">
                  <a:moveTo>
                    <a:pt x="332" y="98"/>
                  </a:moveTo>
                  <a:lnTo>
                    <a:pt x="332" y="98"/>
                  </a:lnTo>
                  <a:lnTo>
                    <a:pt x="323" y="100"/>
                  </a:lnTo>
                  <a:lnTo>
                    <a:pt x="317" y="105"/>
                  </a:lnTo>
                  <a:lnTo>
                    <a:pt x="312" y="110"/>
                  </a:lnTo>
                  <a:lnTo>
                    <a:pt x="310" y="120"/>
                  </a:lnTo>
                  <a:lnTo>
                    <a:pt x="310" y="120"/>
                  </a:lnTo>
                  <a:lnTo>
                    <a:pt x="312" y="127"/>
                  </a:lnTo>
                  <a:lnTo>
                    <a:pt x="317" y="134"/>
                  </a:lnTo>
                  <a:lnTo>
                    <a:pt x="323" y="138"/>
                  </a:lnTo>
                  <a:lnTo>
                    <a:pt x="332" y="139"/>
                  </a:lnTo>
                  <a:lnTo>
                    <a:pt x="332" y="139"/>
                  </a:lnTo>
                  <a:lnTo>
                    <a:pt x="339" y="138"/>
                  </a:lnTo>
                  <a:lnTo>
                    <a:pt x="346" y="134"/>
                  </a:lnTo>
                  <a:lnTo>
                    <a:pt x="350" y="127"/>
                  </a:lnTo>
                  <a:lnTo>
                    <a:pt x="352" y="120"/>
                  </a:lnTo>
                  <a:lnTo>
                    <a:pt x="352" y="120"/>
                  </a:lnTo>
                  <a:lnTo>
                    <a:pt x="350" y="110"/>
                  </a:lnTo>
                  <a:lnTo>
                    <a:pt x="346" y="105"/>
                  </a:lnTo>
                  <a:lnTo>
                    <a:pt x="339" y="100"/>
                  </a:lnTo>
                  <a:lnTo>
                    <a:pt x="332" y="98"/>
                  </a:lnTo>
                  <a:lnTo>
                    <a:pt x="332" y="98"/>
                  </a:lnTo>
                  <a:close/>
                  <a:moveTo>
                    <a:pt x="35" y="98"/>
                  </a:moveTo>
                  <a:lnTo>
                    <a:pt x="35" y="98"/>
                  </a:lnTo>
                  <a:lnTo>
                    <a:pt x="25" y="100"/>
                  </a:lnTo>
                  <a:lnTo>
                    <a:pt x="20" y="105"/>
                  </a:lnTo>
                  <a:lnTo>
                    <a:pt x="15" y="110"/>
                  </a:lnTo>
                  <a:lnTo>
                    <a:pt x="13" y="120"/>
                  </a:lnTo>
                  <a:lnTo>
                    <a:pt x="13" y="120"/>
                  </a:lnTo>
                  <a:lnTo>
                    <a:pt x="15" y="127"/>
                  </a:lnTo>
                  <a:lnTo>
                    <a:pt x="20" y="134"/>
                  </a:lnTo>
                  <a:lnTo>
                    <a:pt x="25" y="138"/>
                  </a:lnTo>
                  <a:lnTo>
                    <a:pt x="35" y="139"/>
                  </a:lnTo>
                  <a:lnTo>
                    <a:pt x="35" y="139"/>
                  </a:lnTo>
                  <a:lnTo>
                    <a:pt x="42" y="138"/>
                  </a:lnTo>
                  <a:lnTo>
                    <a:pt x="49" y="134"/>
                  </a:lnTo>
                  <a:lnTo>
                    <a:pt x="53" y="127"/>
                  </a:lnTo>
                  <a:lnTo>
                    <a:pt x="54" y="120"/>
                  </a:lnTo>
                  <a:lnTo>
                    <a:pt x="54" y="120"/>
                  </a:lnTo>
                  <a:lnTo>
                    <a:pt x="53" y="110"/>
                  </a:lnTo>
                  <a:lnTo>
                    <a:pt x="49" y="105"/>
                  </a:lnTo>
                  <a:lnTo>
                    <a:pt x="42" y="100"/>
                  </a:lnTo>
                  <a:lnTo>
                    <a:pt x="35" y="98"/>
                  </a:lnTo>
                  <a:lnTo>
                    <a:pt x="35" y="98"/>
                  </a:lnTo>
                  <a:close/>
                  <a:moveTo>
                    <a:pt x="270" y="60"/>
                  </a:moveTo>
                  <a:lnTo>
                    <a:pt x="270" y="60"/>
                  </a:lnTo>
                  <a:lnTo>
                    <a:pt x="263" y="62"/>
                  </a:lnTo>
                  <a:lnTo>
                    <a:pt x="258" y="63"/>
                  </a:lnTo>
                  <a:lnTo>
                    <a:pt x="252" y="65"/>
                  </a:lnTo>
                  <a:lnTo>
                    <a:pt x="248" y="69"/>
                  </a:lnTo>
                  <a:lnTo>
                    <a:pt x="245" y="74"/>
                  </a:lnTo>
                  <a:lnTo>
                    <a:pt x="241" y="80"/>
                  </a:lnTo>
                  <a:lnTo>
                    <a:pt x="239" y="85"/>
                  </a:lnTo>
                  <a:lnTo>
                    <a:pt x="239" y="91"/>
                  </a:lnTo>
                  <a:lnTo>
                    <a:pt x="239" y="91"/>
                  </a:lnTo>
                  <a:lnTo>
                    <a:pt x="239" y="98"/>
                  </a:lnTo>
                  <a:lnTo>
                    <a:pt x="241" y="103"/>
                  </a:lnTo>
                  <a:lnTo>
                    <a:pt x="245" y="109"/>
                  </a:lnTo>
                  <a:lnTo>
                    <a:pt x="248" y="112"/>
                  </a:lnTo>
                  <a:lnTo>
                    <a:pt x="252" y="116"/>
                  </a:lnTo>
                  <a:lnTo>
                    <a:pt x="258" y="120"/>
                  </a:lnTo>
                  <a:lnTo>
                    <a:pt x="263" y="121"/>
                  </a:lnTo>
                  <a:lnTo>
                    <a:pt x="270" y="121"/>
                  </a:lnTo>
                  <a:lnTo>
                    <a:pt x="270" y="121"/>
                  </a:lnTo>
                  <a:lnTo>
                    <a:pt x="276" y="121"/>
                  </a:lnTo>
                  <a:lnTo>
                    <a:pt x="281" y="120"/>
                  </a:lnTo>
                  <a:lnTo>
                    <a:pt x="287" y="116"/>
                  </a:lnTo>
                  <a:lnTo>
                    <a:pt x="292" y="112"/>
                  </a:lnTo>
                  <a:lnTo>
                    <a:pt x="296" y="109"/>
                  </a:lnTo>
                  <a:lnTo>
                    <a:pt x="297" y="103"/>
                  </a:lnTo>
                  <a:lnTo>
                    <a:pt x="299" y="98"/>
                  </a:lnTo>
                  <a:lnTo>
                    <a:pt x="301" y="91"/>
                  </a:lnTo>
                  <a:lnTo>
                    <a:pt x="301" y="91"/>
                  </a:lnTo>
                  <a:lnTo>
                    <a:pt x="299" y="85"/>
                  </a:lnTo>
                  <a:lnTo>
                    <a:pt x="297" y="80"/>
                  </a:lnTo>
                  <a:lnTo>
                    <a:pt x="296" y="74"/>
                  </a:lnTo>
                  <a:lnTo>
                    <a:pt x="292" y="69"/>
                  </a:lnTo>
                  <a:lnTo>
                    <a:pt x="287" y="65"/>
                  </a:lnTo>
                  <a:lnTo>
                    <a:pt x="281" y="63"/>
                  </a:lnTo>
                  <a:lnTo>
                    <a:pt x="276" y="62"/>
                  </a:lnTo>
                  <a:lnTo>
                    <a:pt x="270" y="60"/>
                  </a:lnTo>
                  <a:lnTo>
                    <a:pt x="270" y="60"/>
                  </a:lnTo>
                  <a:close/>
                  <a:moveTo>
                    <a:pt x="364" y="248"/>
                  </a:moveTo>
                  <a:lnTo>
                    <a:pt x="330" y="248"/>
                  </a:lnTo>
                  <a:lnTo>
                    <a:pt x="330" y="183"/>
                  </a:lnTo>
                  <a:lnTo>
                    <a:pt x="330" y="183"/>
                  </a:lnTo>
                  <a:lnTo>
                    <a:pt x="330" y="176"/>
                  </a:lnTo>
                  <a:lnTo>
                    <a:pt x="328" y="167"/>
                  </a:lnTo>
                  <a:lnTo>
                    <a:pt x="321" y="152"/>
                  </a:lnTo>
                  <a:lnTo>
                    <a:pt x="321" y="152"/>
                  </a:lnTo>
                  <a:lnTo>
                    <a:pt x="332" y="150"/>
                  </a:lnTo>
                  <a:lnTo>
                    <a:pt x="332" y="150"/>
                  </a:lnTo>
                  <a:lnTo>
                    <a:pt x="337" y="152"/>
                  </a:lnTo>
                  <a:lnTo>
                    <a:pt x="345" y="154"/>
                  </a:lnTo>
                  <a:lnTo>
                    <a:pt x="350" y="158"/>
                  </a:lnTo>
                  <a:lnTo>
                    <a:pt x="355" y="161"/>
                  </a:lnTo>
                  <a:lnTo>
                    <a:pt x="359" y="167"/>
                  </a:lnTo>
                  <a:lnTo>
                    <a:pt x="363" y="172"/>
                  </a:lnTo>
                  <a:lnTo>
                    <a:pt x="364" y="178"/>
                  </a:lnTo>
                  <a:lnTo>
                    <a:pt x="364" y="185"/>
                  </a:lnTo>
                  <a:lnTo>
                    <a:pt x="364" y="248"/>
                  </a:lnTo>
                  <a:close/>
                  <a:moveTo>
                    <a:pt x="96" y="60"/>
                  </a:moveTo>
                  <a:lnTo>
                    <a:pt x="96" y="60"/>
                  </a:lnTo>
                  <a:lnTo>
                    <a:pt x="89" y="62"/>
                  </a:lnTo>
                  <a:lnTo>
                    <a:pt x="83" y="63"/>
                  </a:lnTo>
                  <a:lnTo>
                    <a:pt x="78" y="65"/>
                  </a:lnTo>
                  <a:lnTo>
                    <a:pt x="74" y="69"/>
                  </a:lnTo>
                  <a:lnTo>
                    <a:pt x="71" y="74"/>
                  </a:lnTo>
                  <a:lnTo>
                    <a:pt x="67" y="80"/>
                  </a:lnTo>
                  <a:lnTo>
                    <a:pt x="65" y="85"/>
                  </a:lnTo>
                  <a:lnTo>
                    <a:pt x="65" y="91"/>
                  </a:lnTo>
                  <a:lnTo>
                    <a:pt x="65" y="91"/>
                  </a:lnTo>
                  <a:lnTo>
                    <a:pt x="65" y="98"/>
                  </a:lnTo>
                  <a:lnTo>
                    <a:pt x="67" y="103"/>
                  </a:lnTo>
                  <a:lnTo>
                    <a:pt x="71" y="109"/>
                  </a:lnTo>
                  <a:lnTo>
                    <a:pt x="74" y="112"/>
                  </a:lnTo>
                  <a:lnTo>
                    <a:pt x="78" y="116"/>
                  </a:lnTo>
                  <a:lnTo>
                    <a:pt x="83" y="120"/>
                  </a:lnTo>
                  <a:lnTo>
                    <a:pt x="89" y="121"/>
                  </a:lnTo>
                  <a:lnTo>
                    <a:pt x="96" y="121"/>
                  </a:lnTo>
                  <a:lnTo>
                    <a:pt x="96" y="121"/>
                  </a:lnTo>
                  <a:lnTo>
                    <a:pt x="102" y="121"/>
                  </a:lnTo>
                  <a:lnTo>
                    <a:pt x="107" y="120"/>
                  </a:lnTo>
                  <a:lnTo>
                    <a:pt x="112" y="116"/>
                  </a:lnTo>
                  <a:lnTo>
                    <a:pt x="118" y="112"/>
                  </a:lnTo>
                  <a:lnTo>
                    <a:pt x="122" y="109"/>
                  </a:lnTo>
                  <a:lnTo>
                    <a:pt x="123" y="103"/>
                  </a:lnTo>
                  <a:lnTo>
                    <a:pt x="125" y="98"/>
                  </a:lnTo>
                  <a:lnTo>
                    <a:pt x="127" y="91"/>
                  </a:lnTo>
                  <a:lnTo>
                    <a:pt x="127" y="91"/>
                  </a:lnTo>
                  <a:lnTo>
                    <a:pt x="125" y="85"/>
                  </a:lnTo>
                  <a:lnTo>
                    <a:pt x="123" y="80"/>
                  </a:lnTo>
                  <a:lnTo>
                    <a:pt x="122" y="74"/>
                  </a:lnTo>
                  <a:lnTo>
                    <a:pt x="118" y="69"/>
                  </a:lnTo>
                  <a:lnTo>
                    <a:pt x="112" y="65"/>
                  </a:lnTo>
                  <a:lnTo>
                    <a:pt x="107" y="63"/>
                  </a:lnTo>
                  <a:lnTo>
                    <a:pt x="102" y="62"/>
                  </a:lnTo>
                  <a:lnTo>
                    <a:pt x="96" y="60"/>
                  </a:lnTo>
                  <a:lnTo>
                    <a:pt x="96" y="60"/>
                  </a:lnTo>
                  <a:close/>
                  <a:moveTo>
                    <a:pt x="35" y="150"/>
                  </a:moveTo>
                  <a:lnTo>
                    <a:pt x="35" y="150"/>
                  </a:lnTo>
                  <a:lnTo>
                    <a:pt x="44" y="152"/>
                  </a:lnTo>
                  <a:lnTo>
                    <a:pt x="44" y="152"/>
                  </a:lnTo>
                  <a:lnTo>
                    <a:pt x="38" y="167"/>
                  </a:lnTo>
                  <a:lnTo>
                    <a:pt x="36" y="176"/>
                  </a:lnTo>
                  <a:lnTo>
                    <a:pt x="35" y="183"/>
                  </a:lnTo>
                  <a:lnTo>
                    <a:pt x="35" y="248"/>
                  </a:lnTo>
                  <a:lnTo>
                    <a:pt x="0" y="248"/>
                  </a:lnTo>
                  <a:lnTo>
                    <a:pt x="0" y="185"/>
                  </a:lnTo>
                  <a:lnTo>
                    <a:pt x="0" y="185"/>
                  </a:lnTo>
                  <a:lnTo>
                    <a:pt x="0" y="178"/>
                  </a:lnTo>
                  <a:lnTo>
                    <a:pt x="2" y="172"/>
                  </a:lnTo>
                  <a:lnTo>
                    <a:pt x="6" y="167"/>
                  </a:lnTo>
                  <a:lnTo>
                    <a:pt x="9" y="161"/>
                  </a:lnTo>
                  <a:lnTo>
                    <a:pt x="15" y="158"/>
                  </a:lnTo>
                  <a:lnTo>
                    <a:pt x="20" y="154"/>
                  </a:lnTo>
                  <a:lnTo>
                    <a:pt x="27" y="152"/>
                  </a:lnTo>
                  <a:lnTo>
                    <a:pt x="35" y="150"/>
                  </a:lnTo>
                  <a:lnTo>
                    <a:pt x="35" y="150"/>
                  </a:lnTo>
                  <a:close/>
                  <a:moveTo>
                    <a:pt x="183" y="0"/>
                  </a:moveTo>
                  <a:lnTo>
                    <a:pt x="183" y="0"/>
                  </a:lnTo>
                  <a:lnTo>
                    <a:pt x="174" y="0"/>
                  </a:lnTo>
                  <a:lnTo>
                    <a:pt x="165" y="4"/>
                  </a:lnTo>
                  <a:lnTo>
                    <a:pt x="158" y="7"/>
                  </a:lnTo>
                  <a:lnTo>
                    <a:pt x="151" y="13"/>
                  </a:lnTo>
                  <a:lnTo>
                    <a:pt x="145" y="20"/>
                  </a:lnTo>
                  <a:lnTo>
                    <a:pt x="141" y="27"/>
                  </a:lnTo>
                  <a:lnTo>
                    <a:pt x="138" y="36"/>
                  </a:lnTo>
                  <a:lnTo>
                    <a:pt x="138" y="45"/>
                  </a:lnTo>
                  <a:lnTo>
                    <a:pt x="138" y="45"/>
                  </a:lnTo>
                  <a:lnTo>
                    <a:pt x="138" y="54"/>
                  </a:lnTo>
                  <a:lnTo>
                    <a:pt x="141" y="62"/>
                  </a:lnTo>
                  <a:lnTo>
                    <a:pt x="145" y="71"/>
                  </a:lnTo>
                  <a:lnTo>
                    <a:pt x="151" y="76"/>
                  </a:lnTo>
                  <a:lnTo>
                    <a:pt x="158" y="81"/>
                  </a:lnTo>
                  <a:lnTo>
                    <a:pt x="165" y="87"/>
                  </a:lnTo>
                  <a:lnTo>
                    <a:pt x="174" y="89"/>
                  </a:lnTo>
                  <a:lnTo>
                    <a:pt x="183" y="91"/>
                  </a:lnTo>
                  <a:lnTo>
                    <a:pt x="183" y="91"/>
                  </a:lnTo>
                  <a:lnTo>
                    <a:pt x="192" y="89"/>
                  </a:lnTo>
                  <a:lnTo>
                    <a:pt x="200" y="87"/>
                  </a:lnTo>
                  <a:lnTo>
                    <a:pt x="209" y="81"/>
                  </a:lnTo>
                  <a:lnTo>
                    <a:pt x="214" y="76"/>
                  </a:lnTo>
                  <a:lnTo>
                    <a:pt x="219" y="71"/>
                  </a:lnTo>
                  <a:lnTo>
                    <a:pt x="225" y="62"/>
                  </a:lnTo>
                  <a:lnTo>
                    <a:pt x="227" y="54"/>
                  </a:lnTo>
                  <a:lnTo>
                    <a:pt x="229" y="45"/>
                  </a:lnTo>
                  <a:lnTo>
                    <a:pt x="229" y="45"/>
                  </a:lnTo>
                  <a:lnTo>
                    <a:pt x="227" y="36"/>
                  </a:lnTo>
                  <a:lnTo>
                    <a:pt x="225" y="27"/>
                  </a:lnTo>
                  <a:lnTo>
                    <a:pt x="219" y="20"/>
                  </a:lnTo>
                  <a:lnTo>
                    <a:pt x="214" y="13"/>
                  </a:lnTo>
                  <a:lnTo>
                    <a:pt x="209" y="7"/>
                  </a:lnTo>
                  <a:lnTo>
                    <a:pt x="200" y="4"/>
                  </a:lnTo>
                  <a:lnTo>
                    <a:pt x="192" y="0"/>
                  </a:lnTo>
                  <a:lnTo>
                    <a:pt x="183" y="0"/>
                  </a:lnTo>
                  <a:lnTo>
                    <a:pt x="183" y="0"/>
                  </a:lnTo>
                  <a:close/>
                  <a:moveTo>
                    <a:pt x="319" y="272"/>
                  </a:moveTo>
                  <a:lnTo>
                    <a:pt x="265" y="272"/>
                  </a:lnTo>
                  <a:lnTo>
                    <a:pt x="265" y="174"/>
                  </a:lnTo>
                  <a:lnTo>
                    <a:pt x="265" y="174"/>
                  </a:lnTo>
                  <a:lnTo>
                    <a:pt x="265" y="163"/>
                  </a:lnTo>
                  <a:lnTo>
                    <a:pt x="263" y="154"/>
                  </a:lnTo>
                  <a:lnTo>
                    <a:pt x="259" y="145"/>
                  </a:lnTo>
                  <a:lnTo>
                    <a:pt x="256" y="136"/>
                  </a:lnTo>
                  <a:lnTo>
                    <a:pt x="256" y="136"/>
                  </a:lnTo>
                  <a:lnTo>
                    <a:pt x="263" y="134"/>
                  </a:lnTo>
                  <a:lnTo>
                    <a:pt x="270" y="134"/>
                  </a:lnTo>
                  <a:lnTo>
                    <a:pt x="270" y="134"/>
                  </a:lnTo>
                  <a:lnTo>
                    <a:pt x="279" y="136"/>
                  </a:lnTo>
                  <a:lnTo>
                    <a:pt x="288" y="138"/>
                  </a:lnTo>
                  <a:lnTo>
                    <a:pt x="297" y="143"/>
                  </a:lnTo>
                  <a:lnTo>
                    <a:pt x="305" y="149"/>
                  </a:lnTo>
                  <a:lnTo>
                    <a:pt x="310" y="156"/>
                  </a:lnTo>
                  <a:lnTo>
                    <a:pt x="316" y="165"/>
                  </a:lnTo>
                  <a:lnTo>
                    <a:pt x="317" y="174"/>
                  </a:lnTo>
                  <a:lnTo>
                    <a:pt x="319" y="183"/>
                  </a:lnTo>
                  <a:lnTo>
                    <a:pt x="319" y="272"/>
                  </a:lnTo>
                  <a:close/>
                  <a:moveTo>
                    <a:pt x="100" y="174"/>
                  </a:moveTo>
                  <a:lnTo>
                    <a:pt x="100" y="272"/>
                  </a:lnTo>
                  <a:lnTo>
                    <a:pt x="45" y="272"/>
                  </a:lnTo>
                  <a:lnTo>
                    <a:pt x="45" y="183"/>
                  </a:lnTo>
                  <a:lnTo>
                    <a:pt x="45" y="183"/>
                  </a:lnTo>
                  <a:lnTo>
                    <a:pt x="47" y="174"/>
                  </a:lnTo>
                  <a:lnTo>
                    <a:pt x="51" y="165"/>
                  </a:lnTo>
                  <a:lnTo>
                    <a:pt x="54" y="156"/>
                  </a:lnTo>
                  <a:lnTo>
                    <a:pt x="60" y="149"/>
                  </a:lnTo>
                  <a:lnTo>
                    <a:pt x="67" y="143"/>
                  </a:lnTo>
                  <a:lnTo>
                    <a:pt x="76" y="138"/>
                  </a:lnTo>
                  <a:lnTo>
                    <a:pt x="85" y="136"/>
                  </a:lnTo>
                  <a:lnTo>
                    <a:pt x="96" y="134"/>
                  </a:lnTo>
                  <a:lnTo>
                    <a:pt x="96" y="134"/>
                  </a:lnTo>
                  <a:lnTo>
                    <a:pt x="103" y="134"/>
                  </a:lnTo>
                  <a:lnTo>
                    <a:pt x="109" y="136"/>
                  </a:lnTo>
                  <a:lnTo>
                    <a:pt x="109" y="136"/>
                  </a:lnTo>
                  <a:lnTo>
                    <a:pt x="105" y="145"/>
                  </a:lnTo>
                  <a:lnTo>
                    <a:pt x="102" y="154"/>
                  </a:lnTo>
                  <a:lnTo>
                    <a:pt x="100" y="163"/>
                  </a:lnTo>
                  <a:lnTo>
                    <a:pt x="100" y="174"/>
                  </a:lnTo>
                  <a:lnTo>
                    <a:pt x="100" y="174"/>
                  </a:lnTo>
                  <a:close/>
                  <a:moveTo>
                    <a:pt x="111" y="301"/>
                  </a:moveTo>
                  <a:lnTo>
                    <a:pt x="254" y="301"/>
                  </a:lnTo>
                  <a:lnTo>
                    <a:pt x="254" y="174"/>
                  </a:lnTo>
                  <a:lnTo>
                    <a:pt x="254" y="174"/>
                  </a:lnTo>
                  <a:lnTo>
                    <a:pt x="252" y="159"/>
                  </a:lnTo>
                  <a:lnTo>
                    <a:pt x="248" y="145"/>
                  </a:lnTo>
                  <a:lnTo>
                    <a:pt x="241" y="134"/>
                  </a:lnTo>
                  <a:lnTo>
                    <a:pt x="232" y="123"/>
                  </a:lnTo>
                  <a:lnTo>
                    <a:pt x="223" y="114"/>
                  </a:lnTo>
                  <a:lnTo>
                    <a:pt x="210" y="109"/>
                  </a:lnTo>
                  <a:lnTo>
                    <a:pt x="198" y="103"/>
                  </a:lnTo>
                  <a:lnTo>
                    <a:pt x="183" y="101"/>
                  </a:lnTo>
                  <a:lnTo>
                    <a:pt x="183" y="101"/>
                  </a:lnTo>
                  <a:lnTo>
                    <a:pt x="169" y="103"/>
                  </a:lnTo>
                  <a:lnTo>
                    <a:pt x="154" y="109"/>
                  </a:lnTo>
                  <a:lnTo>
                    <a:pt x="143" y="114"/>
                  </a:lnTo>
                  <a:lnTo>
                    <a:pt x="132" y="123"/>
                  </a:lnTo>
                  <a:lnTo>
                    <a:pt x="123" y="134"/>
                  </a:lnTo>
                  <a:lnTo>
                    <a:pt x="116" y="145"/>
                  </a:lnTo>
                  <a:lnTo>
                    <a:pt x="112" y="159"/>
                  </a:lnTo>
                  <a:lnTo>
                    <a:pt x="111" y="174"/>
                  </a:lnTo>
                  <a:lnTo>
                    <a:pt x="111" y="30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grpSp>
      <p:grpSp>
        <p:nvGrpSpPr>
          <p:cNvPr id="456" name="Google Shape;456;p31"/>
          <p:cNvGrpSpPr/>
          <p:nvPr/>
        </p:nvGrpSpPr>
        <p:grpSpPr>
          <a:xfrm>
            <a:off x="6578535" y="2369275"/>
            <a:ext cx="1848109" cy="2097635"/>
            <a:chOff x="6324778" y="2428875"/>
            <a:chExt cx="1409700" cy="1600200"/>
          </a:xfrm>
        </p:grpSpPr>
        <p:sp>
          <p:nvSpPr>
            <p:cNvPr id="457" name="Google Shape;457;p31"/>
            <p:cNvSpPr/>
            <p:nvPr/>
          </p:nvSpPr>
          <p:spPr>
            <a:xfrm>
              <a:off x="6324778" y="2428875"/>
              <a:ext cx="1409700" cy="1600200"/>
            </a:xfrm>
            <a:prstGeom prst="rect">
              <a:avLst/>
            </a:prstGeom>
            <a:no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58" name="Google Shape;458;p31"/>
            <p:cNvSpPr/>
            <p:nvPr/>
          </p:nvSpPr>
          <p:spPr>
            <a:xfrm>
              <a:off x="6756052" y="2647108"/>
              <a:ext cx="546795" cy="453661"/>
            </a:xfrm>
            <a:custGeom>
              <a:avLst/>
              <a:gdLst/>
              <a:ahLst/>
              <a:cxnLst/>
              <a:rect l="l" t="t" r="r" b="b"/>
              <a:pathLst>
                <a:path w="364" h="301" extrusionOk="0">
                  <a:moveTo>
                    <a:pt x="332" y="98"/>
                  </a:moveTo>
                  <a:lnTo>
                    <a:pt x="332" y="98"/>
                  </a:lnTo>
                  <a:lnTo>
                    <a:pt x="323" y="100"/>
                  </a:lnTo>
                  <a:lnTo>
                    <a:pt x="317" y="105"/>
                  </a:lnTo>
                  <a:lnTo>
                    <a:pt x="312" y="110"/>
                  </a:lnTo>
                  <a:lnTo>
                    <a:pt x="310" y="120"/>
                  </a:lnTo>
                  <a:lnTo>
                    <a:pt x="310" y="120"/>
                  </a:lnTo>
                  <a:lnTo>
                    <a:pt x="312" y="127"/>
                  </a:lnTo>
                  <a:lnTo>
                    <a:pt x="317" y="134"/>
                  </a:lnTo>
                  <a:lnTo>
                    <a:pt x="323" y="138"/>
                  </a:lnTo>
                  <a:lnTo>
                    <a:pt x="332" y="139"/>
                  </a:lnTo>
                  <a:lnTo>
                    <a:pt x="332" y="139"/>
                  </a:lnTo>
                  <a:lnTo>
                    <a:pt x="339" y="138"/>
                  </a:lnTo>
                  <a:lnTo>
                    <a:pt x="346" y="134"/>
                  </a:lnTo>
                  <a:lnTo>
                    <a:pt x="350" y="127"/>
                  </a:lnTo>
                  <a:lnTo>
                    <a:pt x="352" y="120"/>
                  </a:lnTo>
                  <a:lnTo>
                    <a:pt x="352" y="120"/>
                  </a:lnTo>
                  <a:lnTo>
                    <a:pt x="350" y="110"/>
                  </a:lnTo>
                  <a:lnTo>
                    <a:pt x="346" y="105"/>
                  </a:lnTo>
                  <a:lnTo>
                    <a:pt x="339" y="100"/>
                  </a:lnTo>
                  <a:lnTo>
                    <a:pt x="332" y="98"/>
                  </a:lnTo>
                  <a:lnTo>
                    <a:pt x="332" y="98"/>
                  </a:lnTo>
                  <a:close/>
                  <a:moveTo>
                    <a:pt x="35" y="98"/>
                  </a:moveTo>
                  <a:lnTo>
                    <a:pt x="35" y="98"/>
                  </a:lnTo>
                  <a:lnTo>
                    <a:pt x="25" y="100"/>
                  </a:lnTo>
                  <a:lnTo>
                    <a:pt x="20" y="105"/>
                  </a:lnTo>
                  <a:lnTo>
                    <a:pt x="15" y="110"/>
                  </a:lnTo>
                  <a:lnTo>
                    <a:pt x="13" y="120"/>
                  </a:lnTo>
                  <a:lnTo>
                    <a:pt x="13" y="120"/>
                  </a:lnTo>
                  <a:lnTo>
                    <a:pt x="15" y="127"/>
                  </a:lnTo>
                  <a:lnTo>
                    <a:pt x="20" y="134"/>
                  </a:lnTo>
                  <a:lnTo>
                    <a:pt x="25" y="138"/>
                  </a:lnTo>
                  <a:lnTo>
                    <a:pt x="35" y="139"/>
                  </a:lnTo>
                  <a:lnTo>
                    <a:pt x="35" y="139"/>
                  </a:lnTo>
                  <a:lnTo>
                    <a:pt x="42" y="138"/>
                  </a:lnTo>
                  <a:lnTo>
                    <a:pt x="49" y="134"/>
                  </a:lnTo>
                  <a:lnTo>
                    <a:pt x="53" y="127"/>
                  </a:lnTo>
                  <a:lnTo>
                    <a:pt x="54" y="120"/>
                  </a:lnTo>
                  <a:lnTo>
                    <a:pt x="54" y="120"/>
                  </a:lnTo>
                  <a:lnTo>
                    <a:pt x="53" y="110"/>
                  </a:lnTo>
                  <a:lnTo>
                    <a:pt x="49" y="105"/>
                  </a:lnTo>
                  <a:lnTo>
                    <a:pt x="42" y="100"/>
                  </a:lnTo>
                  <a:lnTo>
                    <a:pt x="35" y="98"/>
                  </a:lnTo>
                  <a:lnTo>
                    <a:pt x="35" y="98"/>
                  </a:lnTo>
                  <a:close/>
                  <a:moveTo>
                    <a:pt x="270" y="60"/>
                  </a:moveTo>
                  <a:lnTo>
                    <a:pt x="270" y="60"/>
                  </a:lnTo>
                  <a:lnTo>
                    <a:pt x="263" y="62"/>
                  </a:lnTo>
                  <a:lnTo>
                    <a:pt x="258" y="63"/>
                  </a:lnTo>
                  <a:lnTo>
                    <a:pt x="252" y="65"/>
                  </a:lnTo>
                  <a:lnTo>
                    <a:pt x="248" y="69"/>
                  </a:lnTo>
                  <a:lnTo>
                    <a:pt x="245" y="74"/>
                  </a:lnTo>
                  <a:lnTo>
                    <a:pt x="241" y="80"/>
                  </a:lnTo>
                  <a:lnTo>
                    <a:pt x="239" y="85"/>
                  </a:lnTo>
                  <a:lnTo>
                    <a:pt x="239" y="91"/>
                  </a:lnTo>
                  <a:lnTo>
                    <a:pt x="239" y="91"/>
                  </a:lnTo>
                  <a:lnTo>
                    <a:pt x="239" y="98"/>
                  </a:lnTo>
                  <a:lnTo>
                    <a:pt x="241" y="103"/>
                  </a:lnTo>
                  <a:lnTo>
                    <a:pt x="245" y="109"/>
                  </a:lnTo>
                  <a:lnTo>
                    <a:pt x="248" y="112"/>
                  </a:lnTo>
                  <a:lnTo>
                    <a:pt x="252" y="116"/>
                  </a:lnTo>
                  <a:lnTo>
                    <a:pt x="258" y="120"/>
                  </a:lnTo>
                  <a:lnTo>
                    <a:pt x="263" y="121"/>
                  </a:lnTo>
                  <a:lnTo>
                    <a:pt x="270" y="121"/>
                  </a:lnTo>
                  <a:lnTo>
                    <a:pt x="270" y="121"/>
                  </a:lnTo>
                  <a:lnTo>
                    <a:pt x="276" y="121"/>
                  </a:lnTo>
                  <a:lnTo>
                    <a:pt x="281" y="120"/>
                  </a:lnTo>
                  <a:lnTo>
                    <a:pt x="287" y="116"/>
                  </a:lnTo>
                  <a:lnTo>
                    <a:pt x="292" y="112"/>
                  </a:lnTo>
                  <a:lnTo>
                    <a:pt x="296" y="109"/>
                  </a:lnTo>
                  <a:lnTo>
                    <a:pt x="297" y="103"/>
                  </a:lnTo>
                  <a:lnTo>
                    <a:pt x="299" y="98"/>
                  </a:lnTo>
                  <a:lnTo>
                    <a:pt x="301" y="91"/>
                  </a:lnTo>
                  <a:lnTo>
                    <a:pt x="301" y="91"/>
                  </a:lnTo>
                  <a:lnTo>
                    <a:pt x="299" y="85"/>
                  </a:lnTo>
                  <a:lnTo>
                    <a:pt x="297" y="80"/>
                  </a:lnTo>
                  <a:lnTo>
                    <a:pt x="296" y="74"/>
                  </a:lnTo>
                  <a:lnTo>
                    <a:pt x="292" y="69"/>
                  </a:lnTo>
                  <a:lnTo>
                    <a:pt x="287" y="65"/>
                  </a:lnTo>
                  <a:lnTo>
                    <a:pt x="281" y="63"/>
                  </a:lnTo>
                  <a:lnTo>
                    <a:pt x="276" y="62"/>
                  </a:lnTo>
                  <a:lnTo>
                    <a:pt x="270" y="60"/>
                  </a:lnTo>
                  <a:lnTo>
                    <a:pt x="270" y="60"/>
                  </a:lnTo>
                  <a:close/>
                  <a:moveTo>
                    <a:pt x="364" y="248"/>
                  </a:moveTo>
                  <a:lnTo>
                    <a:pt x="330" y="248"/>
                  </a:lnTo>
                  <a:lnTo>
                    <a:pt x="330" y="183"/>
                  </a:lnTo>
                  <a:lnTo>
                    <a:pt x="330" y="183"/>
                  </a:lnTo>
                  <a:lnTo>
                    <a:pt x="330" y="176"/>
                  </a:lnTo>
                  <a:lnTo>
                    <a:pt x="328" y="167"/>
                  </a:lnTo>
                  <a:lnTo>
                    <a:pt x="321" y="152"/>
                  </a:lnTo>
                  <a:lnTo>
                    <a:pt x="321" y="152"/>
                  </a:lnTo>
                  <a:lnTo>
                    <a:pt x="332" y="150"/>
                  </a:lnTo>
                  <a:lnTo>
                    <a:pt x="332" y="150"/>
                  </a:lnTo>
                  <a:lnTo>
                    <a:pt x="337" y="152"/>
                  </a:lnTo>
                  <a:lnTo>
                    <a:pt x="345" y="154"/>
                  </a:lnTo>
                  <a:lnTo>
                    <a:pt x="350" y="158"/>
                  </a:lnTo>
                  <a:lnTo>
                    <a:pt x="355" y="161"/>
                  </a:lnTo>
                  <a:lnTo>
                    <a:pt x="359" y="167"/>
                  </a:lnTo>
                  <a:lnTo>
                    <a:pt x="363" y="172"/>
                  </a:lnTo>
                  <a:lnTo>
                    <a:pt x="364" y="178"/>
                  </a:lnTo>
                  <a:lnTo>
                    <a:pt x="364" y="185"/>
                  </a:lnTo>
                  <a:lnTo>
                    <a:pt x="364" y="248"/>
                  </a:lnTo>
                  <a:close/>
                  <a:moveTo>
                    <a:pt x="96" y="60"/>
                  </a:moveTo>
                  <a:lnTo>
                    <a:pt x="96" y="60"/>
                  </a:lnTo>
                  <a:lnTo>
                    <a:pt x="89" y="62"/>
                  </a:lnTo>
                  <a:lnTo>
                    <a:pt x="83" y="63"/>
                  </a:lnTo>
                  <a:lnTo>
                    <a:pt x="78" y="65"/>
                  </a:lnTo>
                  <a:lnTo>
                    <a:pt x="74" y="69"/>
                  </a:lnTo>
                  <a:lnTo>
                    <a:pt x="71" y="74"/>
                  </a:lnTo>
                  <a:lnTo>
                    <a:pt x="67" y="80"/>
                  </a:lnTo>
                  <a:lnTo>
                    <a:pt x="65" y="85"/>
                  </a:lnTo>
                  <a:lnTo>
                    <a:pt x="65" y="91"/>
                  </a:lnTo>
                  <a:lnTo>
                    <a:pt x="65" y="91"/>
                  </a:lnTo>
                  <a:lnTo>
                    <a:pt x="65" y="98"/>
                  </a:lnTo>
                  <a:lnTo>
                    <a:pt x="67" y="103"/>
                  </a:lnTo>
                  <a:lnTo>
                    <a:pt x="71" y="109"/>
                  </a:lnTo>
                  <a:lnTo>
                    <a:pt x="74" y="112"/>
                  </a:lnTo>
                  <a:lnTo>
                    <a:pt x="78" y="116"/>
                  </a:lnTo>
                  <a:lnTo>
                    <a:pt x="83" y="120"/>
                  </a:lnTo>
                  <a:lnTo>
                    <a:pt x="89" y="121"/>
                  </a:lnTo>
                  <a:lnTo>
                    <a:pt x="96" y="121"/>
                  </a:lnTo>
                  <a:lnTo>
                    <a:pt x="96" y="121"/>
                  </a:lnTo>
                  <a:lnTo>
                    <a:pt x="102" y="121"/>
                  </a:lnTo>
                  <a:lnTo>
                    <a:pt x="107" y="120"/>
                  </a:lnTo>
                  <a:lnTo>
                    <a:pt x="112" y="116"/>
                  </a:lnTo>
                  <a:lnTo>
                    <a:pt x="118" y="112"/>
                  </a:lnTo>
                  <a:lnTo>
                    <a:pt x="122" y="109"/>
                  </a:lnTo>
                  <a:lnTo>
                    <a:pt x="123" y="103"/>
                  </a:lnTo>
                  <a:lnTo>
                    <a:pt x="125" y="98"/>
                  </a:lnTo>
                  <a:lnTo>
                    <a:pt x="127" y="91"/>
                  </a:lnTo>
                  <a:lnTo>
                    <a:pt x="127" y="91"/>
                  </a:lnTo>
                  <a:lnTo>
                    <a:pt x="125" y="85"/>
                  </a:lnTo>
                  <a:lnTo>
                    <a:pt x="123" y="80"/>
                  </a:lnTo>
                  <a:lnTo>
                    <a:pt x="122" y="74"/>
                  </a:lnTo>
                  <a:lnTo>
                    <a:pt x="118" y="69"/>
                  </a:lnTo>
                  <a:lnTo>
                    <a:pt x="112" y="65"/>
                  </a:lnTo>
                  <a:lnTo>
                    <a:pt x="107" y="63"/>
                  </a:lnTo>
                  <a:lnTo>
                    <a:pt x="102" y="62"/>
                  </a:lnTo>
                  <a:lnTo>
                    <a:pt x="96" y="60"/>
                  </a:lnTo>
                  <a:lnTo>
                    <a:pt x="96" y="60"/>
                  </a:lnTo>
                  <a:close/>
                  <a:moveTo>
                    <a:pt x="35" y="150"/>
                  </a:moveTo>
                  <a:lnTo>
                    <a:pt x="35" y="150"/>
                  </a:lnTo>
                  <a:lnTo>
                    <a:pt x="44" y="152"/>
                  </a:lnTo>
                  <a:lnTo>
                    <a:pt x="44" y="152"/>
                  </a:lnTo>
                  <a:lnTo>
                    <a:pt x="38" y="167"/>
                  </a:lnTo>
                  <a:lnTo>
                    <a:pt x="36" y="176"/>
                  </a:lnTo>
                  <a:lnTo>
                    <a:pt x="35" y="183"/>
                  </a:lnTo>
                  <a:lnTo>
                    <a:pt x="35" y="248"/>
                  </a:lnTo>
                  <a:lnTo>
                    <a:pt x="0" y="248"/>
                  </a:lnTo>
                  <a:lnTo>
                    <a:pt x="0" y="185"/>
                  </a:lnTo>
                  <a:lnTo>
                    <a:pt x="0" y="185"/>
                  </a:lnTo>
                  <a:lnTo>
                    <a:pt x="0" y="178"/>
                  </a:lnTo>
                  <a:lnTo>
                    <a:pt x="2" y="172"/>
                  </a:lnTo>
                  <a:lnTo>
                    <a:pt x="6" y="167"/>
                  </a:lnTo>
                  <a:lnTo>
                    <a:pt x="9" y="161"/>
                  </a:lnTo>
                  <a:lnTo>
                    <a:pt x="15" y="158"/>
                  </a:lnTo>
                  <a:lnTo>
                    <a:pt x="20" y="154"/>
                  </a:lnTo>
                  <a:lnTo>
                    <a:pt x="27" y="152"/>
                  </a:lnTo>
                  <a:lnTo>
                    <a:pt x="35" y="150"/>
                  </a:lnTo>
                  <a:lnTo>
                    <a:pt x="35" y="150"/>
                  </a:lnTo>
                  <a:close/>
                  <a:moveTo>
                    <a:pt x="183" y="0"/>
                  </a:moveTo>
                  <a:lnTo>
                    <a:pt x="183" y="0"/>
                  </a:lnTo>
                  <a:lnTo>
                    <a:pt x="174" y="0"/>
                  </a:lnTo>
                  <a:lnTo>
                    <a:pt x="165" y="4"/>
                  </a:lnTo>
                  <a:lnTo>
                    <a:pt x="158" y="7"/>
                  </a:lnTo>
                  <a:lnTo>
                    <a:pt x="151" y="13"/>
                  </a:lnTo>
                  <a:lnTo>
                    <a:pt x="145" y="20"/>
                  </a:lnTo>
                  <a:lnTo>
                    <a:pt x="141" y="27"/>
                  </a:lnTo>
                  <a:lnTo>
                    <a:pt x="138" y="36"/>
                  </a:lnTo>
                  <a:lnTo>
                    <a:pt x="138" y="45"/>
                  </a:lnTo>
                  <a:lnTo>
                    <a:pt x="138" y="45"/>
                  </a:lnTo>
                  <a:lnTo>
                    <a:pt x="138" y="54"/>
                  </a:lnTo>
                  <a:lnTo>
                    <a:pt x="141" y="62"/>
                  </a:lnTo>
                  <a:lnTo>
                    <a:pt x="145" y="71"/>
                  </a:lnTo>
                  <a:lnTo>
                    <a:pt x="151" y="76"/>
                  </a:lnTo>
                  <a:lnTo>
                    <a:pt x="158" y="81"/>
                  </a:lnTo>
                  <a:lnTo>
                    <a:pt x="165" y="87"/>
                  </a:lnTo>
                  <a:lnTo>
                    <a:pt x="174" y="89"/>
                  </a:lnTo>
                  <a:lnTo>
                    <a:pt x="183" y="91"/>
                  </a:lnTo>
                  <a:lnTo>
                    <a:pt x="183" y="91"/>
                  </a:lnTo>
                  <a:lnTo>
                    <a:pt x="192" y="89"/>
                  </a:lnTo>
                  <a:lnTo>
                    <a:pt x="200" y="87"/>
                  </a:lnTo>
                  <a:lnTo>
                    <a:pt x="209" y="81"/>
                  </a:lnTo>
                  <a:lnTo>
                    <a:pt x="214" y="76"/>
                  </a:lnTo>
                  <a:lnTo>
                    <a:pt x="219" y="71"/>
                  </a:lnTo>
                  <a:lnTo>
                    <a:pt x="225" y="62"/>
                  </a:lnTo>
                  <a:lnTo>
                    <a:pt x="227" y="54"/>
                  </a:lnTo>
                  <a:lnTo>
                    <a:pt x="229" y="45"/>
                  </a:lnTo>
                  <a:lnTo>
                    <a:pt x="229" y="45"/>
                  </a:lnTo>
                  <a:lnTo>
                    <a:pt x="227" y="36"/>
                  </a:lnTo>
                  <a:lnTo>
                    <a:pt x="225" y="27"/>
                  </a:lnTo>
                  <a:lnTo>
                    <a:pt x="219" y="20"/>
                  </a:lnTo>
                  <a:lnTo>
                    <a:pt x="214" y="13"/>
                  </a:lnTo>
                  <a:lnTo>
                    <a:pt x="209" y="7"/>
                  </a:lnTo>
                  <a:lnTo>
                    <a:pt x="200" y="4"/>
                  </a:lnTo>
                  <a:lnTo>
                    <a:pt x="192" y="0"/>
                  </a:lnTo>
                  <a:lnTo>
                    <a:pt x="183" y="0"/>
                  </a:lnTo>
                  <a:lnTo>
                    <a:pt x="183" y="0"/>
                  </a:lnTo>
                  <a:close/>
                  <a:moveTo>
                    <a:pt x="319" y="272"/>
                  </a:moveTo>
                  <a:lnTo>
                    <a:pt x="265" y="272"/>
                  </a:lnTo>
                  <a:lnTo>
                    <a:pt x="265" y="174"/>
                  </a:lnTo>
                  <a:lnTo>
                    <a:pt x="265" y="174"/>
                  </a:lnTo>
                  <a:lnTo>
                    <a:pt x="265" y="163"/>
                  </a:lnTo>
                  <a:lnTo>
                    <a:pt x="263" y="154"/>
                  </a:lnTo>
                  <a:lnTo>
                    <a:pt x="259" y="145"/>
                  </a:lnTo>
                  <a:lnTo>
                    <a:pt x="256" y="136"/>
                  </a:lnTo>
                  <a:lnTo>
                    <a:pt x="256" y="136"/>
                  </a:lnTo>
                  <a:lnTo>
                    <a:pt x="263" y="134"/>
                  </a:lnTo>
                  <a:lnTo>
                    <a:pt x="270" y="134"/>
                  </a:lnTo>
                  <a:lnTo>
                    <a:pt x="270" y="134"/>
                  </a:lnTo>
                  <a:lnTo>
                    <a:pt x="279" y="136"/>
                  </a:lnTo>
                  <a:lnTo>
                    <a:pt x="288" y="138"/>
                  </a:lnTo>
                  <a:lnTo>
                    <a:pt x="297" y="143"/>
                  </a:lnTo>
                  <a:lnTo>
                    <a:pt x="305" y="149"/>
                  </a:lnTo>
                  <a:lnTo>
                    <a:pt x="310" y="156"/>
                  </a:lnTo>
                  <a:lnTo>
                    <a:pt x="316" y="165"/>
                  </a:lnTo>
                  <a:lnTo>
                    <a:pt x="317" y="174"/>
                  </a:lnTo>
                  <a:lnTo>
                    <a:pt x="319" y="183"/>
                  </a:lnTo>
                  <a:lnTo>
                    <a:pt x="319" y="272"/>
                  </a:lnTo>
                  <a:close/>
                  <a:moveTo>
                    <a:pt x="100" y="174"/>
                  </a:moveTo>
                  <a:lnTo>
                    <a:pt x="100" y="272"/>
                  </a:lnTo>
                  <a:lnTo>
                    <a:pt x="45" y="272"/>
                  </a:lnTo>
                  <a:lnTo>
                    <a:pt x="45" y="183"/>
                  </a:lnTo>
                  <a:lnTo>
                    <a:pt x="45" y="183"/>
                  </a:lnTo>
                  <a:lnTo>
                    <a:pt x="47" y="174"/>
                  </a:lnTo>
                  <a:lnTo>
                    <a:pt x="51" y="165"/>
                  </a:lnTo>
                  <a:lnTo>
                    <a:pt x="54" y="156"/>
                  </a:lnTo>
                  <a:lnTo>
                    <a:pt x="60" y="149"/>
                  </a:lnTo>
                  <a:lnTo>
                    <a:pt x="67" y="143"/>
                  </a:lnTo>
                  <a:lnTo>
                    <a:pt x="76" y="138"/>
                  </a:lnTo>
                  <a:lnTo>
                    <a:pt x="85" y="136"/>
                  </a:lnTo>
                  <a:lnTo>
                    <a:pt x="96" y="134"/>
                  </a:lnTo>
                  <a:lnTo>
                    <a:pt x="96" y="134"/>
                  </a:lnTo>
                  <a:lnTo>
                    <a:pt x="103" y="134"/>
                  </a:lnTo>
                  <a:lnTo>
                    <a:pt x="109" y="136"/>
                  </a:lnTo>
                  <a:lnTo>
                    <a:pt x="109" y="136"/>
                  </a:lnTo>
                  <a:lnTo>
                    <a:pt x="105" y="145"/>
                  </a:lnTo>
                  <a:lnTo>
                    <a:pt x="102" y="154"/>
                  </a:lnTo>
                  <a:lnTo>
                    <a:pt x="100" y="163"/>
                  </a:lnTo>
                  <a:lnTo>
                    <a:pt x="100" y="174"/>
                  </a:lnTo>
                  <a:lnTo>
                    <a:pt x="100" y="174"/>
                  </a:lnTo>
                  <a:close/>
                  <a:moveTo>
                    <a:pt x="111" y="301"/>
                  </a:moveTo>
                  <a:lnTo>
                    <a:pt x="254" y="301"/>
                  </a:lnTo>
                  <a:lnTo>
                    <a:pt x="254" y="174"/>
                  </a:lnTo>
                  <a:lnTo>
                    <a:pt x="254" y="174"/>
                  </a:lnTo>
                  <a:lnTo>
                    <a:pt x="252" y="159"/>
                  </a:lnTo>
                  <a:lnTo>
                    <a:pt x="248" y="145"/>
                  </a:lnTo>
                  <a:lnTo>
                    <a:pt x="241" y="134"/>
                  </a:lnTo>
                  <a:lnTo>
                    <a:pt x="232" y="123"/>
                  </a:lnTo>
                  <a:lnTo>
                    <a:pt x="223" y="114"/>
                  </a:lnTo>
                  <a:lnTo>
                    <a:pt x="210" y="109"/>
                  </a:lnTo>
                  <a:lnTo>
                    <a:pt x="198" y="103"/>
                  </a:lnTo>
                  <a:lnTo>
                    <a:pt x="183" y="101"/>
                  </a:lnTo>
                  <a:lnTo>
                    <a:pt x="183" y="101"/>
                  </a:lnTo>
                  <a:lnTo>
                    <a:pt x="169" y="103"/>
                  </a:lnTo>
                  <a:lnTo>
                    <a:pt x="154" y="109"/>
                  </a:lnTo>
                  <a:lnTo>
                    <a:pt x="143" y="114"/>
                  </a:lnTo>
                  <a:lnTo>
                    <a:pt x="132" y="123"/>
                  </a:lnTo>
                  <a:lnTo>
                    <a:pt x="123" y="134"/>
                  </a:lnTo>
                  <a:lnTo>
                    <a:pt x="116" y="145"/>
                  </a:lnTo>
                  <a:lnTo>
                    <a:pt x="112" y="159"/>
                  </a:lnTo>
                  <a:lnTo>
                    <a:pt x="111" y="174"/>
                  </a:lnTo>
                  <a:lnTo>
                    <a:pt x="111" y="301"/>
                  </a:lnTo>
                  <a:close/>
                </a:path>
              </a:pathLst>
            </a:custGeom>
            <a:solidFill>
              <a:schemeClr val="lt1"/>
            </a:solidFill>
            <a:ln>
              <a:noFill/>
            </a:ln>
          </p:spPr>
          <p:txBody>
            <a:bodyPr spcFirstLastPara="1" wrap="square" lIns="121900" tIns="60950" rIns="121900" bIns="60950" anchor="t" anchorCtr="0">
              <a:noAutofit/>
            </a:bodyPr>
            <a:lstStyle/>
            <a:p>
              <a:pPr marL="0" marR="0" lvl="0" indent="0" algn="l" rtl="0">
                <a:lnSpc>
                  <a:spcPct val="100000"/>
                </a:lnSpc>
                <a:spcBef>
                  <a:spcPts val="0"/>
                </a:spcBef>
                <a:spcAft>
                  <a:spcPts val="0"/>
                </a:spcAft>
                <a:buNone/>
              </a:pPr>
              <a:endParaRPr sz="2400" b="0" i="0" u="none" strike="noStrike" cap="none">
                <a:solidFill>
                  <a:srgbClr val="000000"/>
                </a:solidFill>
                <a:latin typeface="Arial"/>
                <a:ea typeface="Arial"/>
                <a:cs typeface="Arial"/>
                <a:sym typeface="Arial"/>
              </a:endParaRPr>
            </a:p>
          </p:txBody>
        </p:sp>
      </p:grpSp>
      <p:sp>
        <p:nvSpPr>
          <p:cNvPr id="459" name="Google Shape;459;p31"/>
          <p:cNvSpPr txBox="1"/>
          <p:nvPr/>
        </p:nvSpPr>
        <p:spPr>
          <a:xfrm>
            <a:off x="359532" y="368660"/>
            <a:ext cx="5724636" cy="800219"/>
          </a:xfrm>
          <a:prstGeom prst="rect">
            <a:avLst/>
          </a:prstGeom>
          <a:noFill/>
          <a:ln>
            <a:noFill/>
          </a:ln>
        </p:spPr>
        <p:txBody>
          <a:bodyPr spcFirstLastPara="1" wrap="square" lIns="0" tIns="36000" rIns="0" bIns="0" anchor="t" anchorCtr="0">
            <a:noAutofit/>
          </a:bodyPr>
          <a:lstStyle/>
          <a:p>
            <a:pPr marL="0" marR="0" lvl="0" indent="0" algn="l" rtl="0">
              <a:lnSpc>
                <a:spcPct val="100000"/>
              </a:lnSpc>
              <a:spcBef>
                <a:spcPts val="0"/>
              </a:spcBef>
              <a:spcAft>
                <a:spcPts val="0"/>
              </a:spcAft>
              <a:buClr>
                <a:srgbClr val="000000"/>
              </a:buClr>
              <a:buSzPts val="2600"/>
              <a:buFont typeface="Arial"/>
              <a:buNone/>
            </a:pPr>
            <a:r>
              <a:rPr lang="en-GB" sz="2600" b="1" i="0" u="none" strike="noStrike" cap="none">
                <a:solidFill>
                  <a:srgbClr val="2F8FD1"/>
                </a:solidFill>
                <a:latin typeface="Arial"/>
                <a:ea typeface="Arial"/>
                <a:cs typeface="Arial"/>
                <a:sym typeface="Arial"/>
              </a:rPr>
              <a:t>The levels of apprenticeships</a:t>
            </a:r>
            <a:endParaRPr/>
          </a:p>
        </p:txBody>
      </p:sp>
      <p:sp>
        <p:nvSpPr>
          <p:cNvPr id="460" name="Google Shape;460;p31"/>
          <p:cNvSpPr/>
          <p:nvPr/>
        </p:nvSpPr>
        <p:spPr>
          <a:xfrm>
            <a:off x="761519" y="1499547"/>
            <a:ext cx="7639600" cy="876202"/>
          </a:xfrm>
          <a:prstGeom prst="rect">
            <a:avLst/>
          </a:prstGeom>
          <a:noFill/>
          <a:ln w="2540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1" name="Google Shape;461;p31"/>
          <p:cNvSpPr/>
          <p:nvPr/>
        </p:nvSpPr>
        <p:spPr>
          <a:xfrm>
            <a:off x="747957" y="4814670"/>
            <a:ext cx="7678452" cy="830780"/>
          </a:xfrm>
          <a:prstGeom prst="rect">
            <a:avLst/>
          </a:prstGeom>
          <a:noFill/>
          <a:ln w="2540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462" name="Google Shape;462;p31"/>
          <p:cNvGrpSpPr/>
          <p:nvPr/>
        </p:nvGrpSpPr>
        <p:grpSpPr>
          <a:xfrm>
            <a:off x="761519" y="2569906"/>
            <a:ext cx="1799359" cy="2100673"/>
            <a:chOff x="722928" y="819150"/>
            <a:chExt cx="7697172" cy="1600200"/>
          </a:xfrm>
        </p:grpSpPr>
        <p:sp>
          <p:nvSpPr>
            <p:cNvPr id="463" name="Google Shape;463;p31"/>
            <p:cNvSpPr/>
            <p:nvPr/>
          </p:nvSpPr>
          <p:spPr>
            <a:xfrm>
              <a:off x="723900" y="819150"/>
              <a:ext cx="7696200" cy="1600200"/>
            </a:xfrm>
            <a:prstGeom prst="rect">
              <a:avLst/>
            </a:prstGeom>
            <a:noFill/>
            <a:ln w="2540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4" name="Google Shape;464;p31"/>
            <p:cNvSpPr txBox="1"/>
            <p:nvPr/>
          </p:nvSpPr>
          <p:spPr>
            <a:xfrm>
              <a:off x="722928" y="1598579"/>
              <a:ext cx="7696201" cy="56268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400" b="0" i="0" u="none" strike="noStrike" cap="none">
                  <a:solidFill>
                    <a:srgbClr val="2F8FD1"/>
                  </a:solidFill>
                  <a:latin typeface="Arial"/>
                  <a:ea typeface="Arial"/>
                  <a:cs typeface="Arial"/>
                  <a:sym typeface="Arial"/>
                </a:rPr>
                <a:t>Intermediate </a:t>
              </a:r>
              <a:endParaRPr/>
            </a:p>
            <a:p>
              <a:pPr marL="0" marR="0" lvl="0" indent="0" algn="ctr" rtl="0">
                <a:lnSpc>
                  <a:spcPct val="100000"/>
                </a:lnSpc>
                <a:spcBef>
                  <a:spcPts val="0"/>
                </a:spcBef>
                <a:spcAft>
                  <a:spcPts val="0"/>
                </a:spcAft>
                <a:buNone/>
              </a:pPr>
              <a:r>
                <a:rPr lang="en-GB" sz="1400" b="0" i="0" u="none" strike="noStrike" cap="none">
                  <a:solidFill>
                    <a:srgbClr val="2F8FD1"/>
                  </a:solidFill>
                  <a:latin typeface="Arial"/>
                  <a:ea typeface="Arial"/>
                  <a:cs typeface="Arial"/>
                  <a:sym typeface="Arial"/>
                </a:rPr>
                <a:t>apprenticeship</a:t>
              </a:r>
              <a:endParaRPr/>
            </a:p>
            <a:p>
              <a:pPr marL="0" marR="0" lvl="0" indent="0" algn="ctr" rtl="0">
                <a:lnSpc>
                  <a:spcPct val="100000"/>
                </a:lnSpc>
                <a:spcBef>
                  <a:spcPts val="0"/>
                </a:spcBef>
                <a:spcAft>
                  <a:spcPts val="0"/>
                </a:spcAft>
                <a:buNone/>
              </a:pPr>
              <a:r>
                <a:rPr lang="en-GB" sz="1400" b="0" i="0" u="none" strike="noStrike" cap="none">
                  <a:solidFill>
                    <a:srgbClr val="2F8FD1"/>
                  </a:solidFill>
                  <a:latin typeface="Arial"/>
                  <a:ea typeface="Arial"/>
                  <a:cs typeface="Arial"/>
                  <a:sym typeface="Arial"/>
                </a:rPr>
                <a:t>Level 2</a:t>
              </a:r>
              <a:endParaRPr/>
            </a:p>
          </p:txBody>
        </p:sp>
      </p:grpSp>
      <p:grpSp>
        <p:nvGrpSpPr>
          <p:cNvPr id="465" name="Google Shape;465;p31"/>
          <p:cNvGrpSpPr/>
          <p:nvPr/>
        </p:nvGrpSpPr>
        <p:grpSpPr>
          <a:xfrm>
            <a:off x="2690285" y="2573754"/>
            <a:ext cx="1799131" cy="2079292"/>
            <a:chOff x="722928" y="819150"/>
            <a:chExt cx="7697172" cy="1600200"/>
          </a:xfrm>
        </p:grpSpPr>
        <p:sp>
          <p:nvSpPr>
            <p:cNvPr id="466" name="Google Shape;466;p31"/>
            <p:cNvSpPr/>
            <p:nvPr/>
          </p:nvSpPr>
          <p:spPr>
            <a:xfrm>
              <a:off x="723900" y="819150"/>
              <a:ext cx="7696200" cy="1600200"/>
            </a:xfrm>
            <a:prstGeom prst="rect">
              <a:avLst/>
            </a:prstGeom>
            <a:noFill/>
            <a:ln w="2540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67" name="Google Shape;467;p31"/>
            <p:cNvSpPr txBox="1"/>
            <p:nvPr/>
          </p:nvSpPr>
          <p:spPr>
            <a:xfrm>
              <a:off x="722928" y="1591722"/>
              <a:ext cx="7696201" cy="56846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400" b="0" i="0" u="none" strike="noStrike" cap="none">
                  <a:solidFill>
                    <a:srgbClr val="2F8FD1"/>
                  </a:solidFill>
                  <a:latin typeface="Arial"/>
                  <a:ea typeface="Arial"/>
                  <a:cs typeface="Arial"/>
                  <a:sym typeface="Arial"/>
                </a:rPr>
                <a:t>Advanced apprenticeship</a:t>
              </a:r>
              <a:endParaRPr/>
            </a:p>
            <a:p>
              <a:pPr marL="0" marR="0" lvl="0" indent="0" algn="ctr" rtl="0">
                <a:lnSpc>
                  <a:spcPct val="100000"/>
                </a:lnSpc>
                <a:spcBef>
                  <a:spcPts val="0"/>
                </a:spcBef>
                <a:spcAft>
                  <a:spcPts val="0"/>
                </a:spcAft>
                <a:buNone/>
              </a:pPr>
              <a:r>
                <a:rPr lang="en-GB" sz="1400" b="0" i="0" u="none" strike="noStrike" cap="none">
                  <a:solidFill>
                    <a:srgbClr val="2F8FD1"/>
                  </a:solidFill>
                  <a:latin typeface="Arial"/>
                  <a:ea typeface="Arial"/>
                  <a:cs typeface="Arial"/>
                  <a:sym typeface="Arial"/>
                </a:rPr>
                <a:t>Level 3</a:t>
              </a:r>
              <a:endParaRPr/>
            </a:p>
          </p:txBody>
        </p:sp>
      </p:grpSp>
      <p:grpSp>
        <p:nvGrpSpPr>
          <p:cNvPr id="468" name="Google Shape;468;p31"/>
          <p:cNvGrpSpPr/>
          <p:nvPr/>
        </p:nvGrpSpPr>
        <p:grpSpPr>
          <a:xfrm>
            <a:off x="4658145" y="2577481"/>
            <a:ext cx="1798904" cy="2063309"/>
            <a:chOff x="722924" y="819150"/>
            <a:chExt cx="7697176" cy="1600200"/>
          </a:xfrm>
        </p:grpSpPr>
        <p:sp>
          <p:nvSpPr>
            <p:cNvPr id="469" name="Google Shape;469;p31"/>
            <p:cNvSpPr/>
            <p:nvPr/>
          </p:nvSpPr>
          <p:spPr>
            <a:xfrm>
              <a:off x="723900" y="819150"/>
              <a:ext cx="7696200" cy="1600200"/>
            </a:xfrm>
            <a:prstGeom prst="rect">
              <a:avLst/>
            </a:prstGeom>
            <a:noFill/>
            <a:ln w="2540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70" name="Google Shape;470;p31"/>
            <p:cNvSpPr txBox="1"/>
            <p:nvPr/>
          </p:nvSpPr>
          <p:spPr>
            <a:xfrm>
              <a:off x="722924" y="1615134"/>
              <a:ext cx="7696200" cy="57287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400" b="0" i="0" u="none" strike="noStrike" cap="none">
                  <a:solidFill>
                    <a:srgbClr val="2F8FD1"/>
                  </a:solidFill>
                  <a:latin typeface="Arial"/>
                  <a:ea typeface="Arial"/>
                  <a:cs typeface="Arial"/>
                  <a:sym typeface="Arial"/>
                </a:rPr>
                <a:t>Higher apprenticeship</a:t>
              </a:r>
              <a:endParaRPr/>
            </a:p>
            <a:p>
              <a:pPr marL="0" marR="0" lvl="0" indent="0" algn="ctr" rtl="0">
                <a:lnSpc>
                  <a:spcPct val="100000"/>
                </a:lnSpc>
                <a:spcBef>
                  <a:spcPts val="0"/>
                </a:spcBef>
                <a:spcAft>
                  <a:spcPts val="0"/>
                </a:spcAft>
                <a:buNone/>
              </a:pPr>
              <a:r>
                <a:rPr lang="en-GB" sz="1400" b="0" i="0" u="none" strike="noStrike" cap="none">
                  <a:solidFill>
                    <a:srgbClr val="2F8FD1"/>
                  </a:solidFill>
                  <a:latin typeface="Arial"/>
                  <a:ea typeface="Arial"/>
                  <a:cs typeface="Arial"/>
                  <a:sym typeface="Arial"/>
                </a:rPr>
                <a:t>Level 4-7</a:t>
              </a:r>
              <a:endParaRPr/>
            </a:p>
          </p:txBody>
        </p:sp>
      </p:grpSp>
      <p:sp>
        <p:nvSpPr>
          <p:cNvPr id="471" name="Google Shape;471;p31"/>
          <p:cNvSpPr/>
          <p:nvPr/>
        </p:nvSpPr>
        <p:spPr>
          <a:xfrm>
            <a:off x="6594774" y="2564582"/>
            <a:ext cx="1848109" cy="2097635"/>
          </a:xfrm>
          <a:prstGeom prst="rect">
            <a:avLst/>
          </a:prstGeom>
          <a:noFill/>
          <a:ln w="2540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72" name="Google Shape;472;p31"/>
          <p:cNvPicPr preferRelativeResize="0"/>
          <p:nvPr/>
        </p:nvPicPr>
        <p:blipFill rotWithShape="1">
          <a:blip r:embed="rId3">
            <a:alphaModFix/>
          </a:blip>
          <a:srcRect/>
          <a:stretch/>
        </p:blipFill>
        <p:spPr>
          <a:xfrm>
            <a:off x="1266983" y="2723951"/>
            <a:ext cx="782216" cy="782216"/>
          </a:xfrm>
          <a:prstGeom prst="rect">
            <a:avLst/>
          </a:prstGeom>
          <a:noFill/>
          <a:ln>
            <a:noFill/>
          </a:ln>
        </p:spPr>
      </p:pic>
      <p:pic>
        <p:nvPicPr>
          <p:cNvPr id="473" name="Google Shape;473;p31"/>
          <p:cNvPicPr preferRelativeResize="0"/>
          <p:nvPr/>
        </p:nvPicPr>
        <p:blipFill rotWithShape="1">
          <a:blip r:embed="rId4">
            <a:alphaModFix/>
          </a:blip>
          <a:srcRect/>
          <a:stretch/>
        </p:blipFill>
        <p:spPr>
          <a:xfrm>
            <a:off x="3191070" y="2736128"/>
            <a:ext cx="789737" cy="789737"/>
          </a:xfrm>
          <a:prstGeom prst="rect">
            <a:avLst/>
          </a:prstGeom>
          <a:noFill/>
          <a:ln>
            <a:noFill/>
          </a:ln>
        </p:spPr>
      </p:pic>
      <p:pic>
        <p:nvPicPr>
          <p:cNvPr id="474" name="Google Shape;474;p31"/>
          <p:cNvPicPr preferRelativeResize="0"/>
          <p:nvPr/>
        </p:nvPicPr>
        <p:blipFill rotWithShape="1">
          <a:blip r:embed="rId5">
            <a:alphaModFix/>
          </a:blip>
          <a:srcRect/>
          <a:stretch/>
        </p:blipFill>
        <p:spPr>
          <a:xfrm>
            <a:off x="4761398" y="2717899"/>
            <a:ext cx="789737" cy="789737"/>
          </a:xfrm>
          <a:prstGeom prst="rect">
            <a:avLst/>
          </a:prstGeom>
          <a:noFill/>
          <a:ln>
            <a:noFill/>
          </a:ln>
        </p:spPr>
      </p:pic>
      <p:pic>
        <p:nvPicPr>
          <p:cNvPr id="475" name="Google Shape;475;p31"/>
          <p:cNvPicPr preferRelativeResize="0"/>
          <p:nvPr/>
        </p:nvPicPr>
        <p:blipFill rotWithShape="1">
          <a:blip r:embed="rId6">
            <a:alphaModFix/>
          </a:blip>
          <a:srcRect/>
          <a:stretch/>
        </p:blipFill>
        <p:spPr>
          <a:xfrm>
            <a:off x="5638414" y="2717899"/>
            <a:ext cx="780988" cy="780988"/>
          </a:xfrm>
          <a:prstGeom prst="rect">
            <a:avLst/>
          </a:prstGeom>
          <a:noFill/>
          <a:ln>
            <a:noFill/>
          </a:ln>
        </p:spPr>
      </p:pic>
      <p:pic>
        <p:nvPicPr>
          <p:cNvPr id="476" name="Google Shape;476;p31"/>
          <p:cNvPicPr preferRelativeResize="0"/>
          <p:nvPr/>
        </p:nvPicPr>
        <p:blipFill rotWithShape="1">
          <a:blip r:embed="rId6">
            <a:alphaModFix/>
          </a:blip>
          <a:srcRect/>
          <a:stretch/>
        </p:blipFill>
        <p:spPr>
          <a:xfrm>
            <a:off x="7598520" y="2733768"/>
            <a:ext cx="780988" cy="780988"/>
          </a:xfrm>
          <a:prstGeom prst="rect">
            <a:avLst/>
          </a:prstGeom>
          <a:noFill/>
          <a:ln>
            <a:noFill/>
          </a:ln>
        </p:spPr>
      </p:pic>
      <p:pic>
        <p:nvPicPr>
          <p:cNvPr id="477" name="Google Shape;477;p31"/>
          <p:cNvPicPr preferRelativeResize="0"/>
          <p:nvPr/>
        </p:nvPicPr>
        <p:blipFill rotWithShape="1">
          <a:blip r:embed="rId7">
            <a:alphaModFix/>
          </a:blip>
          <a:srcRect/>
          <a:stretch/>
        </p:blipFill>
        <p:spPr>
          <a:xfrm>
            <a:off x="6753013" y="2736129"/>
            <a:ext cx="789736" cy="789736"/>
          </a:xfrm>
          <a:prstGeom prst="rect">
            <a:avLst/>
          </a:prstGeom>
          <a:noFill/>
          <a:ln>
            <a:noFill/>
          </a:ln>
        </p:spPr>
      </p:pic>
      <p:pic>
        <p:nvPicPr>
          <p:cNvPr id="478" name="Google Shape;478;p31"/>
          <p:cNvPicPr preferRelativeResize="0"/>
          <p:nvPr/>
        </p:nvPicPr>
        <p:blipFill rotWithShape="1">
          <a:blip r:embed="rId8">
            <a:alphaModFix/>
          </a:blip>
          <a:srcRect/>
          <a:stretch/>
        </p:blipFill>
        <p:spPr>
          <a:xfrm>
            <a:off x="207730" y="5754234"/>
            <a:ext cx="1411941" cy="911090"/>
          </a:xfrm>
          <a:prstGeom prst="rect">
            <a:avLst/>
          </a:prstGeom>
          <a:noFill/>
          <a:ln>
            <a:noFill/>
          </a:ln>
        </p:spPr>
      </p:pic>
      <p:sp>
        <p:nvSpPr>
          <p:cNvPr id="479" name="Google Shape;479;p31"/>
          <p:cNvSpPr txBox="1"/>
          <p:nvPr/>
        </p:nvSpPr>
        <p:spPr>
          <a:xfrm>
            <a:off x="6594541" y="3586801"/>
            <a:ext cx="1848109" cy="73866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GB" sz="1400" b="0" i="0" u="none" strike="noStrike" cap="none">
                <a:solidFill>
                  <a:srgbClr val="2F8FD1"/>
                </a:solidFill>
                <a:latin typeface="Arial"/>
                <a:ea typeface="Arial"/>
                <a:cs typeface="Arial"/>
                <a:sym typeface="Arial"/>
              </a:rPr>
              <a:t>Degree apprenticeship</a:t>
            </a:r>
            <a:endParaRPr/>
          </a:p>
          <a:p>
            <a:pPr marL="0" marR="0" lvl="0" indent="0" algn="ctr" rtl="0">
              <a:lnSpc>
                <a:spcPct val="100000"/>
              </a:lnSpc>
              <a:spcBef>
                <a:spcPts val="0"/>
              </a:spcBef>
              <a:spcAft>
                <a:spcPts val="0"/>
              </a:spcAft>
              <a:buNone/>
            </a:pPr>
            <a:r>
              <a:rPr lang="en-GB" sz="1400" b="0" i="0" u="none" strike="noStrike" cap="none">
                <a:solidFill>
                  <a:srgbClr val="2F8FD1"/>
                </a:solidFill>
                <a:latin typeface="Arial"/>
                <a:ea typeface="Arial"/>
                <a:cs typeface="Arial"/>
                <a:sym typeface="Arial"/>
              </a:rPr>
              <a:t>Level 6 &amp; 7</a:t>
            </a:r>
            <a:endParaRPr/>
          </a:p>
        </p:txBody>
      </p:sp>
      <p:sp>
        <p:nvSpPr>
          <p:cNvPr id="480" name="Google Shape;480;p31"/>
          <p:cNvSpPr txBox="1"/>
          <p:nvPr/>
        </p:nvSpPr>
        <p:spPr>
          <a:xfrm>
            <a:off x="675949" y="4937494"/>
            <a:ext cx="7678452" cy="522515"/>
          </a:xfrm>
          <a:prstGeom prst="rect">
            <a:avLst/>
          </a:prstGeom>
          <a:noFill/>
          <a:ln>
            <a:noFill/>
          </a:ln>
        </p:spPr>
        <p:txBody>
          <a:bodyPr spcFirstLastPara="1" wrap="square" lIns="91425" tIns="45700" rIns="91425" bIns="45700" anchor="t" anchorCtr="0">
            <a:noAutofit/>
          </a:bodyPr>
          <a:lstStyle/>
          <a:p>
            <a:pPr marL="0" marR="0" lvl="0" indent="0" algn="ctr" rtl="0">
              <a:lnSpc>
                <a:spcPct val="130000"/>
              </a:lnSpc>
              <a:spcBef>
                <a:spcPts val="0"/>
              </a:spcBef>
              <a:spcAft>
                <a:spcPts val="0"/>
              </a:spcAft>
              <a:buNone/>
            </a:pPr>
            <a:r>
              <a:rPr lang="en-GB" sz="2400" b="0" i="0" u="none" strike="noStrike" cap="none">
                <a:solidFill>
                  <a:srgbClr val="2F8FD1"/>
                </a:solidFill>
                <a:latin typeface="Arial"/>
                <a:ea typeface="Arial"/>
                <a:cs typeface="Arial"/>
                <a:sym typeface="Arial"/>
              </a:rPr>
              <a:t>SKILLS, KNOWLEDGE &amp; BEHAVIOURS</a:t>
            </a:r>
            <a:endParaRPr/>
          </a:p>
        </p:txBody>
      </p:sp>
      <p:sp>
        <p:nvSpPr>
          <p:cNvPr id="481" name="Google Shape;481;p31"/>
          <p:cNvSpPr txBox="1"/>
          <p:nvPr/>
        </p:nvSpPr>
        <p:spPr>
          <a:xfrm>
            <a:off x="800371" y="1617388"/>
            <a:ext cx="7639600" cy="522515"/>
          </a:xfrm>
          <a:prstGeom prst="rect">
            <a:avLst/>
          </a:prstGeom>
          <a:noFill/>
          <a:ln>
            <a:noFill/>
          </a:ln>
        </p:spPr>
        <p:txBody>
          <a:bodyPr spcFirstLastPara="1" wrap="square" lIns="91425" tIns="45700" rIns="91425" bIns="45700" anchor="t" anchorCtr="0">
            <a:noAutofit/>
          </a:bodyPr>
          <a:lstStyle/>
          <a:p>
            <a:pPr marL="0" marR="0" lvl="0" indent="0" algn="ctr" rtl="0">
              <a:lnSpc>
                <a:spcPct val="130000"/>
              </a:lnSpc>
              <a:spcBef>
                <a:spcPts val="0"/>
              </a:spcBef>
              <a:spcAft>
                <a:spcPts val="0"/>
              </a:spcAft>
              <a:buNone/>
            </a:pPr>
            <a:r>
              <a:rPr lang="en-GB" sz="2400" b="0" i="0" u="none" strike="noStrike" cap="none">
                <a:solidFill>
                  <a:srgbClr val="2F8FD1"/>
                </a:solidFill>
                <a:latin typeface="Arial"/>
                <a:ea typeface="Arial"/>
                <a:cs typeface="Arial"/>
                <a:sym typeface="Arial"/>
              </a:rPr>
              <a:t>LEVEL</a:t>
            </a:r>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7"/>
                                        </p:tgtEl>
                                        <p:attrNameLst>
                                          <p:attrName>style.visibility</p:attrName>
                                        </p:attrNameLst>
                                      </p:cBhvr>
                                      <p:to>
                                        <p:strVal val="visible"/>
                                      </p:to>
                                    </p:set>
                                    <p:animEffect transition="in" filter="fade">
                                      <p:cBhvr>
                                        <p:cTn id="7" dur="500"/>
                                        <p:tgtEl>
                                          <p:spTgt spid="44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50"/>
                                        </p:tgtEl>
                                        <p:attrNameLst>
                                          <p:attrName>style.visibility</p:attrName>
                                        </p:attrNameLst>
                                      </p:cBhvr>
                                      <p:to>
                                        <p:strVal val="visible"/>
                                      </p:to>
                                    </p:set>
                                    <p:animEffect transition="in" filter="fade">
                                      <p:cBhvr>
                                        <p:cTn id="11" dur="500"/>
                                        <p:tgtEl>
                                          <p:spTgt spid="45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53"/>
                                        </p:tgtEl>
                                        <p:attrNameLst>
                                          <p:attrName>style.visibility</p:attrName>
                                        </p:attrNameLst>
                                      </p:cBhvr>
                                      <p:to>
                                        <p:strVal val="visible"/>
                                      </p:to>
                                    </p:set>
                                    <p:animEffect transition="in" filter="fade">
                                      <p:cBhvr>
                                        <p:cTn id="15" dur="500"/>
                                        <p:tgtEl>
                                          <p:spTgt spid="45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456"/>
                                        </p:tgtEl>
                                        <p:attrNameLst>
                                          <p:attrName>style.visibility</p:attrName>
                                        </p:attrNameLst>
                                      </p:cBhvr>
                                      <p:to>
                                        <p:strVal val="visible"/>
                                      </p:to>
                                    </p:set>
                                    <p:animEffect transition="in" filter="fade">
                                      <p:cBhvr>
                                        <p:cTn id="19" dur="500"/>
                                        <p:tgtEl>
                                          <p:spTgt spid="4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sp>
        <p:nvSpPr>
          <p:cNvPr id="487" name="Google Shape;487;p32"/>
          <p:cNvSpPr/>
          <p:nvPr/>
        </p:nvSpPr>
        <p:spPr>
          <a:xfrm>
            <a:off x="381000" y="2643851"/>
            <a:ext cx="2209800" cy="2438400"/>
          </a:xfrm>
          <a:prstGeom prst="rect">
            <a:avLst/>
          </a:prstGeom>
          <a:noFill/>
          <a:ln w="3810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88" name="Google Shape;488;p32"/>
          <p:cNvSpPr/>
          <p:nvPr/>
        </p:nvSpPr>
        <p:spPr>
          <a:xfrm>
            <a:off x="2819398" y="3130044"/>
            <a:ext cx="6019800" cy="400406"/>
          </a:xfrm>
          <a:prstGeom prst="rect">
            <a:avLst/>
          </a:prstGeom>
          <a:noFill/>
          <a:ln w="3810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Arial"/>
                <a:ea typeface="Arial"/>
                <a:cs typeface="Arial"/>
                <a:sym typeface="Arial"/>
              </a:rPr>
              <a:t>Work full time and study part-time</a:t>
            </a:r>
            <a:endParaRPr/>
          </a:p>
        </p:txBody>
      </p:sp>
      <p:sp>
        <p:nvSpPr>
          <p:cNvPr id="489" name="Google Shape;489;p32"/>
          <p:cNvSpPr txBox="1"/>
          <p:nvPr/>
        </p:nvSpPr>
        <p:spPr>
          <a:xfrm>
            <a:off x="392573" y="4462854"/>
            <a:ext cx="2209799"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r>
              <a:rPr lang="en-GB" sz="1400" b="1" i="0" u="none" strike="noStrike" cap="none">
                <a:solidFill>
                  <a:srgbClr val="000000"/>
                </a:solidFill>
                <a:latin typeface="Arial"/>
                <a:ea typeface="Arial"/>
                <a:cs typeface="Arial"/>
                <a:sym typeface="Arial"/>
              </a:rPr>
              <a:t>100</a:t>
            </a:r>
            <a:r>
              <a:rPr lang="en-GB" sz="1800" b="1" i="0" u="none" strike="noStrike" cap="none">
                <a:solidFill>
                  <a:srgbClr val="000000"/>
                </a:solidFill>
                <a:latin typeface="Arial"/>
                <a:ea typeface="Arial"/>
                <a:cs typeface="Arial"/>
                <a:sym typeface="Arial"/>
              </a:rPr>
              <a:t>+ UNIVERSITIES</a:t>
            </a:r>
            <a:endParaRPr/>
          </a:p>
        </p:txBody>
      </p:sp>
      <p:grpSp>
        <p:nvGrpSpPr>
          <p:cNvPr id="490" name="Google Shape;490;p32"/>
          <p:cNvGrpSpPr/>
          <p:nvPr/>
        </p:nvGrpSpPr>
        <p:grpSpPr>
          <a:xfrm>
            <a:off x="2517017" y="946791"/>
            <a:ext cx="6527638" cy="2161251"/>
            <a:chOff x="2743200" y="1123950"/>
            <a:chExt cx="6527638" cy="2161251"/>
          </a:xfrm>
        </p:grpSpPr>
        <p:sp>
          <p:nvSpPr>
            <p:cNvPr id="491" name="Google Shape;491;p32"/>
            <p:cNvSpPr txBox="1"/>
            <p:nvPr/>
          </p:nvSpPr>
          <p:spPr>
            <a:xfrm>
              <a:off x="2743200" y="1123950"/>
              <a:ext cx="6477000" cy="777136"/>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4450"/>
                <a:buFont typeface="Arial"/>
                <a:buNone/>
              </a:pPr>
              <a:r>
                <a:rPr lang="en-GB" sz="4450" b="0" i="0" u="none" strike="noStrike" cap="none">
                  <a:solidFill>
                    <a:srgbClr val="000000"/>
                  </a:solidFill>
                  <a:latin typeface="Montserrat"/>
                  <a:ea typeface="Montserrat"/>
                  <a:cs typeface="Montserrat"/>
                  <a:sym typeface="Montserrat"/>
                </a:rPr>
                <a:t>HIGHER AND DEGREE</a:t>
              </a:r>
              <a:endParaRPr sz="5100" b="0" i="0" u="none" strike="noStrike" cap="none">
                <a:solidFill>
                  <a:srgbClr val="000000"/>
                </a:solidFill>
                <a:latin typeface="Montserrat"/>
                <a:ea typeface="Montserrat"/>
                <a:cs typeface="Montserrat"/>
                <a:sym typeface="Montserrat"/>
              </a:endParaRPr>
            </a:p>
          </p:txBody>
        </p:sp>
        <p:sp>
          <p:nvSpPr>
            <p:cNvPr id="492" name="Google Shape;492;p32"/>
            <p:cNvSpPr txBox="1"/>
            <p:nvPr/>
          </p:nvSpPr>
          <p:spPr>
            <a:xfrm>
              <a:off x="2793838" y="2408038"/>
              <a:ext cx="6477000" cy="87716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5100"/>
                <a:buFont typeface="Arial"/>
                <a:buNone/>
              </a:pPr>
              <a:r>
                <a:rPr lang="en-GB" sz="5100" b="0" i="0" u="none" strike="noStrike" cap="none" dirty="0" smtClean="0">
                  <a:solidFill>
                    <a:srgbClr val="000000"/>
                  </a:solidFill>
                  <a:latin typeface="Montserrat"/>
                  <a:ea typeface="Montserrat"/>
                  <a:cs typeface="Montserrat"/>
                  <a:sym typeface="Montserrat"/>
                </a:rPr>
                <a:t>APPRENTICESHIPS</a:t>
              </a:r>
              <a:endParaRPr dirty="0"/>
            </a:p>
          </p:txBody>
        </p:sp>
      </p:grpSp>
      <p:grpSp>
        <p:nvGrpSpPr>
          <p:cNvPr id="493" name="Google Shape;493;p32"/>
          <p:cNvGrpSpPr/>
          <p:nvPr/>
        </p:nvGrpSpPr>
        <p:grpSpPr>
          <a:xfrm>
            <a:off x="2819398" y="4001864"/>
            <a:ext cx="990602" cy="900186"/>
            <a:chOff x="2819398" y="3052390"/>
            <a:chExt cx="990602" cy="900186"/>
          </a:xfrm>
        </p:grpSpPr>
        <p:sp>
          <p:nvSpPr>
            <p:cNvPr id="494" name="Google Shape;494;p32"/>
            <p:cNvSpPr txBox="1"/>
            <p:nvPr/>
          </p:nvSpPr>
          <p:spPr>
            <a:xfrm>
              <a:off x="2819398" y="3675577"/>
              <a:ext cx="990602"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F8FD1"/>
                </a:buClr>
                <a:buSzPts val="1200"/>
                <a:buFont typeface="Arial"/>
                <a:buNone/>
              </a:pPr>
              <a:r>
                <a:rPr lang="en-GB" sz="1200" b="1" i="0" u="none" strike="noStrike" cap="none">
                  <a:solidFill>
                    <a:srgbClr val="2F8FD1"/>
                  </a:solidFill>
                  <a:latin typeface="Arial"/>
                  <a:ea typeface="Arial"/>
                  <a:cs typeface="Arial"/>
                  <a:sym typeface="Arial"/>
                </a:rPr>
                <a:t>Learning</a:t>
              </a:r>
              <a:endParaRPr/>
            </a:p>
          </p:txBody>
        </p:sp>
        <p:sp>
          <p:nvSpPr>
            <p:cNvPr id="495" name="Google Shape;495;p32"/>
            <p:cNvSpPr/>
            <p:nvPr/>
          </p:nvSpPr>
          <p:spPr>
            <a:xfrm>
              <a:off x="3163730" y="3052390"/>
              <a:ext cx="301938" cy="412350"/>
            </a:xfrm>
            <a:custGeom>
              <a:avLst/>
              <a:gdLst/>
              <a:ahLst/>
              <a:cxnLst/>
              <a:rect l="l" t="t" r="r" b="b"/>
              <a:pathLst>
                <a:path w="269" h="364" extrusionOk="0">
                  <a:moveTo>
                    <a:pt x="205" y="0"/>
                  </a:moveTo>
                  <a:lnTo>
                    <a:pt x="22" y="0"/>
                  </a:lnTo>
                  <a:lnTo>
                    <a:pt x="22" y="0"/>
                  </a:lnTo>
                  <a:lnTo>
                    <a:pt x="13" y="2"/>
                  </a:lnTo>
                  <a:lnTo>
                    <a:pt x="6" y="5"/>
                  </a:lnTo>
                  <a:lnTo>
                    <a:pt x="2" y="13"/>
                  </a:lnTo>
                  <a:lnTo>
                    <a:pt x="0" y="22"/>
                  </a:lnTo>
                  <a:lnTo>
                    <a:pt x="0" y="343"/>
                  </a:lnTo>
                  <a:lnTo>
                    <a:pt x="0" y="343"/>
                  </a:lnTo>
                  <a:lnTo>
                    <a:pt x="2" y="352"/>
                  </a:lnTo>
                  <a:lnTo>
                    <a:pt x="6" y="359"/>
                  </a:lnTo>
                  <a:lnTo>
                    <a:pt x="13" y="363"/>
                  </a:lnTo>
                  <a:lnTo>
                    <a:pt x="22" y="364"/>
                  </a:lnTo>
                  <a:lnTo>
                    <a:pt x="247" y="364"/>
                  </a:lnTo>
                  <a:lnTo>
                    <a:pt x="247" y="364"/>
                  </a:lnTo>
                  <a:lnTo>
                    <a:pt x="256" y="363"/>
                  </a:lnTo>
                  <a:lnTo>
                    <a:pt x="263" y="359"/>
                  </a:lnTo>
                  <a:lnTo>
                    <a:pt x="269" y="352"/>
                  </a:lnTo>
                  <a:lnTo>
                    <a:pt x="269" y="343"/>
                  </a:lnTo>
                  <a:lnTo>
                    <a:pt x="269" y="69"/>
                  </a:lnTo>
                  <a:lnTo>
                    <a:pt x="205" y="0"/>
                  </a:lnTo>
                  <a:close/>
                  <a:moveTo>
                    <a:pt x="211" y="33"/>
                  </a:moveTo>
                  <a:lnTo>
                    <a:pt x="240" y="63"/>
                  </a:lnTo>
                  <a:lnTo>
                    <a:pt x="211" y="63"/>
                  </a:lnTo>
                  <a:lnTo>
                    <a:pt x="211" y="33"/>
                  </a:lnTo>
                  <a:close/>
                  <a:moveTo>
                    <a:pt x="251" y="343"/>
                  </a:moveTo>
                  <a:lnTo>
                    <a:pt x="251" y="343"/>
                  </a:lnTo>
                  <a:lnTo>
                    <a:pt x="251" y="344"/>
                  </a:lnTo>
                  <a:lnTo>
                    <a:pt x="247" y="346"/>
                  </a:lnTo>
                  <a:lnTo>
                    <a:pt x="22" y="346"/>
                  </a:lnTo>
                  <a:lnTo>
                    <a:pt x="22" y="346"/>
                  </a:lnTo>
                  <a:lnTo>
                    <a:pt x="20" y="344"/>
                  </a:lnTo>
                  <a:lnTo>
                    <a:pt x="19" y="343"/>
                  </a:lnTo>
                  <a:lnTo>
                    <a:pt x="19" y="22"/>
                  </a:lnTo>
                  <a:lnTo>
                    <a:pt x="19" y="22"/>
                  </a:lnTo>
                  <a:lnTo>
                    <a:pt x="20" y="20"/>
                  </a:lnTo>
                  <a:lnTo>
                    <a:pt x="22" y="18"/>
                  </a:lnTo>
                  <a:lnTo>
                    <a:pt x="193" y="18"/>
                  </a:lnTo>
                  <a:lnTo>
                    <a:pt x="193" y="72"/>
                  </a:lnTo>
                  <a:lnTo>
                    <a:pt x="193" y="72"/>
                  </a:lnTo>
                  <a:lnTo>
                    <a:pt x="193" y="76"/>
                  </a:lnTo>
                  <a:lnTo>
                    <a:pt x="194" y="80"/>
                  </a:lnTo>
                  <a:lnTo>
                    <a:pt x="198" y="82"/>
                  </a:lnTo>
                  <a:lnTo>
                    <a:pt x="202" y="82"/>
                  </a:lnTo>
                  <a:lnTo>
                    <a:pt x="251" y="82"/>
                  </a:lnTo>
                  <a:lnTo>
                    <a:pt x="251" y="343"/>
                  </a:lnTo>
                  <a:close/>
                  <a:moveTo>
                    <a:pt x="51" y="100"/>
                  </a:moveTo>
                  <a:lnTo>
                    <a:pt x="211" y="100"/>
                  </a:lnTo>
                  <a:lnTo>
                    <a:pt x="211" y="100"/>
                  </a:lnTo>
                  <a:lnTo>
                    <a:pt x="214" y="100"/>
                  </a:lnTo>
                  <a:lnTo>
                    <a:pt x="216" y="101"/>
                  </a:lnTo>
                  <a:lnTo>
                    <a:pt x="218" y="103"/>
                  </a:lnTo>
                  <a:lnTo>
                    <a:pt x="218" y="107"/>
                  </a:lnTo>
                  <a:lnTo>
                    <a:pt x="218" y="107"/>
                  </a:lnTo>
                  <a:lnTo>
                    <a:pt x="218" y="109"/>
                  </a:lnTo>
                  <a:lnTo>
                    <a:pt x="216" y="112"/>
                  </a:lnTo>
                  <a:lnTo>
                    <a:pt x="214" y="112"/>
                  </a:lnTo>
                  <a:lnTo>
                    <a:pt x="211" y="114"/>
                  </a:lnTo>
                  <a:lnTo>
                    <a:pt x="51" y="114"/>
                  </a:lnTo>
                  <a:lnTo>
                    <a:pt x="51" y="114"/>
                  </a:lnTo>
                  <a:lnTo>
                    <a:pt x="49" y="112"/>
                  </a:lnTo>
                  <a:lnTo>
                    <a:pt x="48" y="112"/>
                  </a:lnTo>
                  <a:lnTo>
                    <a:pt x="46" y="109"/>
                  </a:lnTo>
                  <a:lnTo>
                    <a:pt x="44" y="107"/>
                  </a:lnTo>
                  <a:lnTo>
                    <a:pt x="44" y="107"/>
                  </a:lnTo>
                  <a:lnTo>
                    <a:pt x="46" y="103"/>
                  </a:lnTo>
                  <a:lnTo>
                    <a:pt x="48" y="101"/>
                  </a:lnTo>
                  <a:lnTo>
                    <a:pt x="49" y="100"/>
                  </a:lnTo>
                  <a:lnTo>
                    <a:pt x="51" y="100"/>
                  </a:lnTo>
                  <a:lnTo>
                    <a:pt x="51" y="100"/>
                  </a:lnTo>
                  <a:close/>
                  <a:moveTo>
                    <a:pt x="218" y="154"/>
                  </a:moveTo>
                  <a:lnTo>
                    <a:pt x="218" y="154"/>
                  </a:lnTo>
                  <a:lnTo>
                    <a:pt x="218" y="156"/>
                  </a:lnTo>
                  <a:lnTo>
                    <a:pt x="216" y="160"/>
                  </a:lnTo>
                  <a:lnTo>
                    <a:pt x="214" y="161"/>
                  </a:lnTo>
                  <a:lnTo>
                    <a:pt x="211" y="161"/>
                  </a:lnTo>
                  <a:lnTo>
                    <a:pt x="51" y="161"/>
                  </a:lnTo>
                  <a:lnTo>
                    <a:pt x="51" y="161"/>
                  </a:lnTo>
                  <a:lnTo>
                    <a:pt x="49" y="161"/>
                  </a:lnTo>
                  <a:lnTo>
                    <a:pt x="48" y="160"/>
                  </a:lnTo>
                  <a:lnTo>
                    <a:pt x="46" y="156"/>
                  </a:lnTo>
                  <a:lnTo>
                    <a:pt x="44" y="154"/>
                  </a:lnTo>
                  <a:lnTo>
                    <a:pt x="44" y="154"/>
                  </a:lnTo>
                  <a:lnTo>
                    <a:pt x="46" y="150"/>
                  </a:lnTo>
                  <a:lnTo>
                    <a:pt x="48" y="149"/>
                  </a:lnTo>
                  <a:lnTo>
                    <a:pt x="49" y="147"/>
                  </a:lnTo>
                  <a:lnTo>
                    <a:pt x="51" y="147"/>
                  </a:lnTo>
                  <a:lnTo>
                    <a:pt x="211" y="147"/>
                  </a:lnTo>
                  <a:lnTo>
                    <a:pt x="211" y="147"/>
                  </a:lnTo>
                  <a:lnTo>
                    <a:pt x="214" y="147"/>
                  </a:lnTo>
                  <a:lnTo>
                    <a:pt x="216" y="149"/>
                  </a:lnTo>
                  <a:lnTo>
                    <a:pt x="218" y="150"/>
                  </a:lnTo>
                  <a:lnTo>
                    <a:pt x="218" y="154"/>
                  </a:lnTo>
                  <a:lnTo>
                    <a:pt x="218" y="154"/>
                  </a:lnTo>
                  <a:close/>
                  <a:moveTo>
                    <a:pt x="218" y="199"/>
                  </a:moveTo>
                  <a:lnTo>
                    <a:pt x="218" y="199"/>
                  </a:lnTo>
                  <a:lnTo>
                    <a:pt x="218" y="203"/>
                  </a:lnTo>
                  <a:lnTo>
                    <a:pt x="216" y="205"/>
                  </a:lnTo>
                  <a:lnTo>
                    <a:pt x="214" y="207"/>
                  </a:lnTo>
                  <a:lnTo>
                    <a:pt x="211" y="207"/>
                  </a:lnTo>
                  <a:lnTo>
                    <a:pt x="51" y="207"/>
                  </a:lnTo>
                  <a:lnTo>
                    <a:pt x="51" y="207"/>
                  </a:lnTo>
                  <a:lnTo>
                    <a:pt x="49" y="207"/>
                  </a:lnTo>
                  <a:lnTo>
                    <a:pt x="48" y="205"/>
                  </a:lnTo>
                  <a:lnTo>
                    <a:pt x="46" y="203"/>
                  </a:lnTo>
                  <a:lnTo>
                    <a:pt x="44" y="199"/>
                  </a:lnTo>
                  <a:lnTo>
                    <a:pt x="44" y="199"/>
                  </a:lnTo>
                  <a:lnTo>
                    <a:pt x="46" y="198"/>
                  </a:lnTo>
                  <a:lnTo>
                    <a:pt x="48" y="194"/>
                  </a:lnTo>
                  <a:lnTo>
                    <a:pt x="49" y="194"/>
                  </a:lnTo>
                  <a:lnTo>
                    <a:pt x="51" y="192"/>
                  </a:lnTo>
                  <a:lnTo>
                    <a:pt x="211" y="192"/>
                  </a:lnTo>
                  <a:lnTo>
                    <a:pt x="211" y="192"/>
                  </a:lnTo>
                  <a:lnTo>
                    <a:pt x="214" y="194"/>
                  </a:lnTo>
                  <a:lnTo>
                    <a:pt x="216" y="194"/>
                  </a:lnTo>
                  <a:lnTo>
                    <a:pt x="218" y="198"/>
                  </a:lnTo>
                  <a:lnTo>
                    <a:pt x="218" y="199"/>
                  </a:lnTo>
                  <a:lnTo>
                    <a:pt x="218" y="199"/>
                  </a:lnTo>
                  <a:close/>
                  <a:moveTo>
                    <a:pt x="218" y="247"/>
                  </a:moveTo>
                  <a:lnTo>
                    <a:pt x="218" y="247"/>
                  </a:lnTo>
                  <a:lnTo>
                    <a:pt x="218" y="248"/>
                  </a:lnTo>
                  <a:lnTo>
                    <a:pt x="216" y="252"/>
                  </a:lnTo>
                  <a:lnTo>
                    <a:pt x="214" y="252"/>
                  </a:lnTo>
                  <a:lnTo>
                    <a:pt x="211" y="254"/>
                  </a:lnTo>
                  <a:lnTo>
                    <a:pt x="51" y="254"/>
                  </a:lnTo>
                  <a:lnTo>
                    <a:pt x="51" y="254"/>
                  </a:lnTo>
                  <a:lnTo>
                    <a:pt x="49" y="252"/>
                  </a:lnTo>
                  <a:lnTo>
                    <a:pt x="48" y="252"/>
                  </a:lnTo>
                  <a:lnTo>
                    <a:pt x="46" y="248"/>
                  </a:lnTo>
                  <a:lnTo>
                    <a:pt x="44" y="247"/>
                  </a:lnTo>
                  <a:lnTo>
                    <a:pt x="44" y="247"/>
                  </a:lnTo>
                  <a:lnTo>
                    <a:pt x="46" y="243"/>
                  </a:lnTo>
                  <a:lnTo>
                    <a:pt x="48" y="241"/>
                  </a:lnTo>
                  <a:lnTo>
                    <a:pt x="49" y="239"/>
                  </a:lnTo>
                  <a:lnTo>
                    <a:pt x="51" y="239"/>
                  </a:lnTo>
                  <a:lnTo>
                    <a:pt x="211" y="239"/>
                  </a:lnTo>
                  <a:lnTo>
                    <a:pt x="211" y="239"/>
                  </a:lnTo>
                  <a:lnTo>
                    <a:pt x="214" y="239"/>
                  </a:lnTo>
                  <a:lnTo>
                    <a:pt x="216" y="241"/>
                  </a:lnTo>
                  <a:lnTo>
                    <a:pt x="218" y="243"/>
                  </a:lnTo>
                  <a:lnTo>
                    <a:pt x="218" y="247"/>
                  </a:lnTo>
                  <a:lnTo>
                    <a:pt x="218" y="247"/>
                  </a:lnTo>
                  <a:close/>
                </a:path>
              </a:pathLst>
            </a:custGeom>
            <a:solidFill>
              <a:srgbClr val="2F8FD1"/>
            </a:solidFill>
            <a:ln w="9525" cap="flat" cmpd="sng">
              <a:solidFill>
                <a:srgbClr val="2F8FD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E16D22"/>
                </a:solidFill>
                <a:latin typeface="Arial"/>
                <a:ea typeface="Arial"/>
                <a:cs typeface="Arial"/>
                <a:sym typeface="Arial"/>
              </a:endParaRPr>
            </a:p>
          </p:txBody>
        </p:sp>
      </p:grpSp>
      <p:grpSp>
        <p:nvGrpSpPr>
          <p:cNvPr id="496" name="Google Shape;496;p32"/>
          <p:cNvGrpSpPr/>
          <p:nvPr/>
        </p:nvGrpSpPr>
        <p:grpSpPr>
          <a:xfrm>
            <a:off x="3809998" y="4017544"/>
            <a:ext cx="990602" cy="884507"/>
            <a:chOff x="3809998" y="3068069"/>
            <a:chExt cx="990602" cy="884507"/>
          </a:xfrm>
        </p:grpSpPr>
        <p:sp>
          <p:nvSpPr>
            <p:cNvPr id="497" name="Google Shape;497;p32"/>
            <p:cNvSpPr txBox="1"/>
            <p:nvPr/>
          </p:nvSpPr>
          <p:spPr>
            <a:xfrm>
              <a:off x="3809998" y="3675577"/>
              <a:ext cx="990602"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F8FD1"/>
                </a:buClr>
                <a:buSzPts val="1200"/>
                <a:buFont typeface="Arial"/>
                <a:buNone/>
              </a:pPr>
              <a:r>
                <a:rPr lang="en-GB" sz="1200" b="1" i="0" u="none" strike="noStrike" cap="none">
                  <a:solidFill>
                    <a:srgbClr val="2F8FD1"/>
                  </a:solidFill>
                  <a:latin typeface="Arial"/>
                  <a:ea typeface="Arial"/>
                  <a:cs typeface="Arial"/>
                  <a:sym typeface="Arial"/>
                </a:rPr>
                <a:t>Salary</a:t>
              </a:r>
              <a:endParaRPr/>
            </a:p>
          </p:txBody>
        </p:sp>
        <p:sp>
          <p:nvSpPr>
            <p:cNvPr id="498" name="Google Shape;498;p32"/>
            <p:cNvSpPr/>
            <p:nvPr/>
          </p:nvSpPr>
          <p:spPr>
            <a:xfrm>
              <a:off x="4119986" y="3068069"/>
              <a:ext cx="370626" cy="378908"/>
            </a:xfrm>
            <a:custGeom>
              <a:avLst/>
              <a:gdLst/>
              <a:ahLst/>
              <a:cxnLst/>
              <a:rect l="l" t="t" r="r" b="b"/>
              <a:pathLst>
                <a:path w="360" h="368" extrusionOk="0">
                  <a:moveTo>
                    <a:pt x="203" y="271"/>
                  </a:moveTo>
                  <a:cubicBezTo>
                    <a:pt x="203" y="242"/>
                    <a:pt x="225" y="226"/>
                    <a:pt x="261" y="202"/>
                  </a:cubicBezTo>
                  <a:cubicBezTo>
                    <a:pt x="305" y="173"/>
                    <a:pt x="360" y="137"/>
                    <a:pt x="360" y="51"/>
                  </a:cubicBezTo>
                  <a:cubicBezTo>
                    <a:pt x="360" y="43"/>
                    <a:pt x="353" y="37"/>
                    <a:pt x="346" y="37"/>
                  </a:cubicBezTo>
                  <a:cubicBezTo>
                    <a:pt x="277" y="37"/>
                    <a:pt x="277" y="37"/>
                    <a:pt x="277" y="37"/>
                  </a:cubicBezTo>
                  <a:cubicBezTo>
                    <a:pt x="267" y="19"/>
                    <a:pt x="238" y="0"/>
                    <a:pt x="180" y="0"/>
                  </a:cubicBezTo>
                  <a:cubicBezTo>
                    <a:pt x="121" y="0"/>
                    <a:pt x="92" y="19"/>
                    <a:pt x="83" y="37"/>
                  </a:cubicBezTo>
                  <a:cubicBezTo>
                    <a:pt x="14" y="37"/>
                    <a:pt x="14" y="37"/>
                    <a:pt x="14" y="37"/>
                  </a:cubicBezTo>
                  <a:cubicBezTo>
                    <a:pt x="6" y="37"/>
                    <a:pt x="0" y="43"/>
                    <a:pt x="0" y="51"/>
                  </a:cubicBezTo>
                  <a:cubicBezTo>
                    <a:pt x="0" y="137"/>
                    <a:pt x="54" y="173"/>
                    <a:pt x="98" y="202"/>
                  </a:cubicBezTo>
                  <a:cubicBezTo>
                    <a:pt x="134" y="226"/>
                    <a:pt x="156" y="242"/>
                    <a:pt x="156" y="271"/>
                  </a:cubicBezTo>
                  <a:cubicBezTo>
                    <a:pt x="156" y="297"/>
                    <a:pt x="156" y="297"/>
                    <a:pt x="156" y="297"/>
                  </a:cubicBezTo>
                  <a:cubicBezTo>
                    <a:pt x="118" y="301"/>
                    <a:pt x="91" y="315"/>
                    <a:pt x="91" y="332"/>
                  </a:cubicBezTo>
                  <a:cubicBezTo>
                    <a:pt x="91" y="352"/>
                    <a:pt x="131" y="368"/>
                    <a:pt x="180" y="368"/>
                  </a:cubicBezTo>
                  <a:cubicBezTo>
                    <a:pt x="229" y="368"/>
                    <a:pt x="269" y="352"/>
                    <a:pt x="269" y="332"/>
                  </a:cubicBezTo>
                  <a:cubicBezTo>
                    <a:pt x="269" y="315"/>
                    <a:pt x="241" y="301"/>
                    <a:pt x="203" y="297"/>
                  </a:cubicBezTo>
                  <a:lnTo>
                    <a:pt x="203" y="271"/>
                  </a:lnTo>
                  <a:close/>
                  <a:moveTo>
                    <a:pt x="259" y="170"/>
                  </a:moveTo>
                  <a:cubicBezTo>
                    <a:pt x="270" y="146"/>
                    <a:pt x="279" y="113"/>
                    <a:pt x="281" y="65"/>
                  </a:cubicBezTo>
                  <a:cubicBezTo>
                    <a:pt x="331" y="65"/>
                    <a:pt x="331" y="65"/>
                    <a:pt x="331" y="65"/>
                  </a:cubicBezTo>
                  <a:cubicBezTo>
                    <a:pt x="326" y="119"/>
                    <a:pt x="294" y="146"/>
                    <a:pt x="259" y="170"/>
                  </a:cubicBezTo>
                  <a:close/>
                  <a:moveTo>
                    <a:pt x="180" y="24"/>
                  </a:moveTo>
                  <a:cubicBezTo>
                    <a:pt x="234" y="24"/>
                    <a:pt x="256" y="47"/>
                    <a:pt x="256" y="55"/>
                  </a:cubicBezTo>
                  <a:cubicBezTo>
                    <a:pt x="256" y="63"/>
                    <a:pt x="234" y="86"/>
                    <a:pt x="180" y="86"/>
                  </a:cubicBezTo>
                  <a:cubicBezTo>
                    <a:pt x="125" y="86"/>
                    <a:pt x="104" y="63"/>
                    <a:pt x="104" y="55"/>
                  </a:cubicBezTo>
                  <a:cubicBezTo>
                    <a:pt x="104" y="47"/>
                    <a:pt x="125" y="24"/>
                    <a:pt x="180" y="24"/>
                  </a:cubicBezTo>
                  <a:close/>
                  <a:moveTo>
                    <a:pt x="29" y="65"/>
                  </a:moveTo>
                  <a:cubicBezTo>
                    <a:pt x="79" y="65"/>
                    <a:pt x="79" y="65"/>
                    <a:pt x="79" y="65"/>
                  </a:cubicBezTo>
                  <a:cubicBezTo>
                    <a:pt x="80" y="113"/>
                    <a:pt x="89" y="146"/>
                    <a:pt x="101" y="170"/>
                  </a:cubicBezTo>
                  <a:cubicBezTo>
                    <a:pt x="66" y="146"/>
                    <a:pt x="33" y="119"/>
                    <a:pt x="29" y="65"/>
                  </a:cubicBezTo>
                  <a:close/>
                </a:path>
              </a:pathLst>
            </a:custGeom>
            <a:solidFill>
              <a:srgbClr val="2F8FD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E16D22"/>
                </a:solidFill>
                <a:latin typeface="Arial"/>
                <a:ea typeface="Arial"/>
                <a:cs typeface="Arial"/>
                <a:sym typeface="Arial"/>
              </a:endParaRPr>
            </a:p>
          </p:txBody>
        </p:sp>
      </p:grpSp>
      <p:grpSp>
        <p:nvGrpSpPr>
          <p:cNvPr id="499" name="Google Shape;499;p32"/>
          <p:cNvGrpSpPr/>
          <p:nvPr/>
        </p:nvGrpSpPr>
        <p:grpSpPr>
          <a:xfrm>
            <a:off x="4838699" y="4048140"/>
            <a:ext cx="990602" cy="853910"/>
            <a:chOff x="4838699" y="3098666"/>
            <a:chExt cx="990602" cy="853910"/>
          </a:xfrm>
        </p:grpSpPr>
        <p:sp>
          <p:nvSpPr>
            <p:cNvPr id="500" name="Google Shape;500;p32"/>
            <p:cNvSpPr txBox="1"/>
            <p:nvPr/>
          </p:nvSpPr>
          <p:spPr>
            <a:xfrm>
              <a:off x="4838699" y="3675577"/>
              <a:ext cx="990602"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F8FD1"/>
                </a:buClr>
                <a:buSzPts val="1200"/>
                <a:buFont typeface="Arial"/>
                <a:buNone/>
              </a:pPr>
              <a:r>
                <a:rPr lang="en-GB" sz="1200" b="1" i="0" u="none" strike="noStrike" cap="none">
                  <a:solidFill>
                    <a:srgbClr val="2F8FD1"/>
                  </a:solidFill>
                  <a:latin typeface="Arial"/>
                  <a:ea typeface="Arial"/>
                  <a:cs typeface="Arial"/>
                  <a:sym typeface="Arial"/>
                </a:rPr>
                <a:t>No Debt</a:t>
              </a:r>
              <a:endParaRPr/>
            </a:p>
          </p:txBody>
        </p:sp>
        <p:sp>
          <p:nvSpPr>
            <p:cNvPr id="501" name="Google Shape;501;p32"/>
            <p:cNvSpPr/>
            <p:nvPr/>
          </p:nvSpPr>
          <p:spPr>
            <a:xfrm>
              <a:off x="5176271" y="3098666"/>
              <a:ext cx="315458" cy="317714"/>
            </a:xfrm>
            <a:custGeom>
              <a:avLst/>
              <a:gdLst/>
              <a:ahLst/>
              <a:cxnLst/>
              <a:rect l="l" t="t" r="r" b="b"/>
              <a:pathLst>
                <a:path w="281" h="281" extrusionOk="0">
                  <a:moveTo>
                    <a:pt x="262" y="0"/>
                  </a:moveTo>
                  <a:lnTo>
                    <a:pt x="36" y="0"/>
                  </a:lnTo>
                  <a:lnTo>
                    <a:pt x="36" y="38"/>
                  </a:lnTo>
                  <a:lnTo>
                    <a:pt x="9" y="38"/>
                  </a:lnTo>
                  <a:lnTo>
                    <a:pt x="9" y="38"/>
                  </a:lnTo>
                  <a:lnTo>
                    <a:pt x="5" y="38"/>
                  </a:lnTo>
                  <a:lnTo>
                    <a:pt x="1" y="40"/>
                  </a:lnTo>
                  <a:lnTo>
                    <a:pt x="0" y="41"/>
                  </a:lnTo>
                  <a:lnTo>
                    <a:pt x="0" y="45"/>
                  </a:lnTo>
                  <a:lnTo>
                    <a:pt x="0" y="65"/>
                  </a:lnTo>
                  <a:lnTo>
                    <a:pt x="0" y="65"/>
                  </a:lnTo>
                  <a:lnTo>
                    <a:pt x="0" y="69"/>
                  </a:lnTo>
                  <a:lnTo>
                    <a:pt x="1" y="72"/>
                  </a:lnTo>
                  <a:lnTo>
                    <a:pt x="5" y="74"/>
                  </a:lnTo>
                  <a:lnTo>
                    <a:pt x="9" y="74"/>
                  </a:lnTo>
                  <a:lnTo>
                    <a:pt x="36" y="74"/>
                  </a:lnTo>
                  <a:lnTo>
                    <a:pt x="36" y="94"/>
                  </a:lnTo>
                  <a:lnTo>
                    <a:pt x="9" y="94"/>
                  </a:lnTo>
                  <a:lnTo>
                    <a:pt x="9" y="94"/>
                  </a:lnTo>
                  <a:lnTo>
                    <a:pt x="5" y="94"/>
                  </a:lnTo>
                  <a:lnTo>
                    <a:pt x="1" y="96"/>
                  </a:lnTo>
                  <a:lnTo>
                    <a:pt x="0" y="99"/>
                  </a:lnTo>
                  <a:lnTo>
                    <a:pt x="0" y="103"/>
                  </a:lnTo>
                  <a:lnTo>
                    <a:pt x="0" y="121"/>
                  </a:lnTo>
                  <a:lnTo>
                    <a:pt x="0" y="121"/>
                  </a:lnTo>
                  <a:lnTo>
                    <a:pt x="0" y="125"/>
                  </a:lnTo>
                  <a:lnTo>
                    <a:pt x="1" y="128"/>
                  </a:lnTo>
                  <a:lnTo>
                    <a:pt x="5" y="130"/>
                  </a:lnTo>
                  <a:lnTo>
                    <a:pt x="9" y="130"/>
                  </a:lnTo>
                  <a:lnTo>
                    <a:pt x="36" y="130"/>
                  </a:lnTo>
                  <a:lnTo>
                    <a:pt x="36" y="150"/>
                  </a:lnTo>
                  <a:lnTo>
                    <a:pt x="9" y="150"/>
                  </a:lnTo>
                  <a:lnTo>
                    <a:pt x="9" y="150"/>
                  </a:lnTo>
                  <a:lnTo>
                    <a:pt x="5" y="150"/>
                  </a:lnTo>
                  <a:lnTo>
                    <a:pt x="1" y="152"/>
                  </a:lnTo>
                  <a:lnTo>
                    <a:pt x="0" y="156"/>
                  </a:lnTo>
                  <a:lnTo>
                    <a:pt x="0" y="159"/>
                  </a:lnTo>
                  <a:lnTo>
                    <a:pt x="0" y="177"/>
                  </a:lnTo>
                  <a:lnTo>
                    <a:pt x="0" y="177"/>
                  </a:lnTo>
                  <a:lnTo>
                    <a:pt x="0" y="181"/>
                  </a:lnTo>
                  <a:lnTo>
                    <a:pt x="1" y="185"/>
                  </a:lnTo>
                  <a:lnTo>
                    <a:pt x="5" y="186"/>
                  </a:lnTo>
                  <a:lnTo>
                    <a:pt x="9" y="186"/>
                  </a:lnTo>
                  <a:lnTo>
                    <a:pt x="36" y="186"/>
                  </a:lnTo>
                  <a:lnTo>
                    <a:pt x="36" y="206"/>
                  </a:lnTo>
                  <a:lnTo>
                    <a:pt x="9" y="206"/>
                  </a:lnTo>
                  <a:lnTo>
                    <a:pt x="9" y="206"/>
                  </a:lnTo>
                  <a:lnTo>
                    <a:pt x="5" y="206"/>
                  </a:lnTo>
                  <a:lnTo>
                    <a:pt x="1" y="208"/>
                  </a:lnTo>
                  <a:lnTo>
                    <a:pt x="0" y="212"/>
                  </a:lnTo>
                  <a:lnTo>
                    <a:pt x="0" y="215"/>
                  </a:lnTo>
                  <a:lnTo>
                    <a:pt x="0" y="234"/>
                  </a:lnTo>
                  <a:lnTo>
                    <a:pt x="0" y="234"/>
                  </a:lnTo>
                  <a:lnTo>
                    <a:pt x="0" y="237"/>
                  </a:lnTo>
                  <a:lnTo>
                    <a:pt x="1" y="241"/>
                  </a:lnTo>
                  <a:lnTo>
                    <a:pt x="5" y="243"/>
                  </a:lnTo>
                  <a:lnTo>
                    <a:pt x="9" y="243"/>
                  </a:lnTo>
                  <a:lnTo>
                    <a:pt x="36" y="243"/>
                  </a:lnTo>
                  <a:lnTo>
                    <a:pt x="36" y="281"/>
                  </a:lnTo>
                  <a:lnTo>
                    <a:pt x="262" y="281"/>
                  </a:lnTo>
                  <a:lnTo>
                    <a:pt x="262" y="281"/>
                  </a:lnTo>
                  <a:lnTo>
                    <a:pt x="270" y="279"/>
                  </a:lnTo>
                  <a:lnTo>
                    <a:pt x="275" y="275"/>
                  </a:lnTo>
                  <a:lnTo>
                    <a:pt x="279" y="270"/>
                  </a:lnTo>
                  <a:lnTo>
                    <a:pt x="281" y="261"/>
                  </a:lnTo>
                  <a:lnTo>
                    <a:pt x="281" y="18"/>
                  </a:lnTo>
                  <a:lnTo>
                    <a:pt x="281" y="18"/>
                  </a:lnTo>
                  <a:lnTo>
                    <a:pt x="279" y="11"/>
                  </a:lnTo>
                  <a:lnTo>
                    <a:pt x="275" y="5"/>
                  </a:lnTo>
                  <a:lnTo>
                    <a:pt x="270" y="1"/>
                  </a:lnTo>
                  <a:lnTo>
                    <a:pt x="262" y="0"/>
                  </a:lnTo>
                  <a:lnTo>
                    <a:pt x="262" y="0"/>
                  </a:lnTo>
                  <a:close/>
                  <a:moveTo>
                    <a:pt x="92" y="263"/>
                  </a:moveTo>
                  <a:lnTo>
                    <a:pt x="56" y="263"/>
                  </a:lnTo>
                  <a:lnTo>
                    <a:pt x="56" y="243"/>
                  </a:lnTo>
                  <a:lnTo>
                    <a:pt x="65" y="243"/>
                  </a:lnTo>
                  <a:lnTo>
                    <a:pt x="65" y="243"/>
                  </a:lnTo>
                  <a:lnTo>
                    <a:pt x="69" y="243"/>
                  </a:lnTo>
                  <a:lnTo>
                    <a:pt x="72" y="241"/>
                  </a:lnTo>
                  <a:lnTo>
                    <a:pt x="74" y="237"/>
                  </a:lnTo>
                  <a:lnTo>
                    <a:pt x="74" y="234"/>
                  </a:lnTo>
                  <a:lnTo>
                    <a:pt x="74" y="215"/>
                  </a:lnTo>
                  <a:lnTo>
                    <a:pt x="74" y="215"/>
                  </a:lnTo>
                  <a:lnTo>
                    <a:pt x="74" y="212"/>
                  </a:lnTo>
                  <a:lnTo>
                    <a:pt x="72" y="208"/>
                  </a:lnTo>
                  <a:lnTo>
                    <a:pt x="69" y="206"/>
                  </a:lnTo>
                  <a:lnTo>
                    <a:pt x="65" y="206"/>
                  </a:lnTo>
                  <a:lnTo>
                    <a:pt x="56" y="206"/>
                  </a:lnTo>
                  <a:lnTo>
                    <a:pt x="56" y="186"/>
                  </a:lnTo>
                  <a:lnTo>
                    <a:pt x="65" y="186"/>
                  </a:lnTo>
                  <a:lnTo>
                    <a:pt x="65" y="186"/>
                  </a:lnTo>
                  <a:lnTo>
                    <a:pt x="69" y="186"/>
                  </a:lnTo>
                  <a:lnTo>
                    <a:pt x="72" y="185"/>
                  </a:lnTo>
                  <a:lnTo>
                    <a:pt x="74" y="181"/>
                  </a:lnTo>
                  <a:lnTo>
                    <a:pt x="74" y="177"/>
                  </a:lnTo>
                  <a:lnTo>
                    <a:pt x="74" y="159"/>
                  </a:lnTo>
                  <a:lnTo>
                    <a:pt x="74" y="159"/>
                  </a:lnTo>
                  <a:lnTo>
                    <a:pt x="74" y="156"/>
                  </a:lnTo>
                  <a:lnTo>
                    <a:pt x="72" y="152"/>
                  </a:lnTo>
                  <a:lnTo>
                    <a:pt x="69" y="150"/>
                  </a:lnTo>
                  <a:lnTo>
                    <a:pt x="65" y="150"/>
                  </a:lnTo>
                  <a:lnTo>
                    <a:pt x="56" y="150"/>
                  </a:lnTo>
                  <a:lnTo>
                    <a:pt x="56" y="130"/>
                  </a:lnTo>
                  <a:lnTo>
                    <a:pt x="65" y="130"/>
                  </a:lnTo>
                  <a:lnTo>
                    <a:pt x="65" y="130"/>
                  </a:lnTo>
                  <a:lnTo>
                    <a:pt x="69" y="130"/>
                  </a:lnTo>
                  <a:lnTo>
                    <a:pt x="72" y="128"/>
                  </a:lnTo>
                  <a:lnTo>
                    <a:pt x="74" y="125"/>
                  </a:lnTo>
                  <a:lnTo>
                    <a:pt x="74" y="121"/>
                  </a:lnTo>
                  <a:lnTo>
                    <a:pt x="74" y="103"/>
                  </a:lnTo>
                  <a:lnTo>
                    <a:pt x="74" y="103"/>
                  </a:lnTo>
                  <a:lnTo>
                    <a:pt x="74" y="99"/>
                  </a:lnTo>
                  <a:lnTo>
                    <a:pt x="72" y="96"/>
                  </a:lnTo>
                  <a:lnTo>
                    <a:pt x="69" y="94"/>
                  </a:lnTo>
                  <a:lnTo>
                    <a:pt x="65" y="94"/>
                  </a:lnTo>
                  <a:lnTo>
                    <a:pt x="56" y="94"/>
                  </a:lnTo>
                  <a:lnTo>
                    <a:pt x="56" y="74"/>
                  </a:lnTo>
                  <a:lnTo>
                    <a:pt x="65" y="74"/>
                  </a:lnTo>
                  <a:lnTo>
                    <a:pt x="65" y="74"/>
                  </a:lnTo>
                  <a:lnTo>
                    <a:pt x="69" y="74"/>
                  </a:lnTo>
                  <a:lnTo>
                    <a:pt x="72" y="72"/>
                  </a:lnTo>
                  <a:lnTo>
                    <a:pt x="74" y="69"/>
                  </a:lnTo>
                  <a:lnTo>
                    <a:pt x="74" y="65"/>
                  </a:lnTo>
                  <a:lnTo>
                    <a:pt x="74" y="45"/>
                  </a:lnTo>
                  <a:lnTo>
                    <a:pt x="74" y="45"/>
                  </a:lnTo>
                  <a:lnTo>
                    <a:pt x="74" y="41"/>
                  </a:lnTo>
                  <a:lnTo>
                    <a:pt x="72" y="40"/>
                  </a:lnTo>
                  <a:lnTo>
                    <a:pt x="69" y="38"/>
                  </a:lnTo>
                  <a:lnTo>
                    <a:pt x="65" y="38"/>
                  </a:lnTo>
                  <a:lnTo>
                    <a:pt x="56" y="38"/>
                  </a:lnTo>
                  <a:lnTo>
                    <a:pt x="56" y="18"/>
                  </a:lnTo>
                  <a:lnTo>
                    <a:pt x="92" y="18"/>
                  </a:lnTo>
                  <a:lnTo>
                    <a:pt x="92" y="263"/>
                  </a:lnTo>
                  <a:close/>
                </a:path>
              </a:pathLst>
            </a:custGeom>
            <a:solidFill>
              <a:srgbClr val="2F8FD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E16D22"/>
                </a:solidFill>
                <a:latin typeface="Arial"/>
                <a:ea typeface="Arial"/>
                <a:cs typeface="Arial"/>
                <a:sym typeface="Arial"/>
              </a:endParaRPr>
            </a:p>
          </p:txBody>
        </p:sp>
      </p:grpSp>
      <p:grpSp>
        <p:nvGrpSpPr>
          <p:cNvPr id="502" name="Google Shape;502;p32"/>
          <p:cNvGrpSpPr/>
          <p:nvPr/>
        </p:nvGrpSpPr>
        <p:grpSpPr>
          <a:xfrm>
            <a:off x="5829299" y="4048344"/>
            <a:ext cx="990602" cy="853707"/>
            <a:chOff x="5829299" y="3098869"/>
            <a:chExt cx="990602" cy="853707"/>
          </a:xfrm>
        </p:grpSpPr>
        <p:sp>
          <p:nvSpPr>
            <p:cNvPr id="503" name="Google Shape;503;p32"/>
            <p:cNvSpPr txBox="1"/>
            <p:nvPr/>
          </p:nvSpPr>
          <p:spPr>
            <a:xfrm>
              <a:off x="5829299" y="3675577"/>
              <a:ext cx="990602"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F8FD1"/>
                </a:buClr>
                <a:buSzPts val="1200"/>
                <a:buFont typeface="Arial"/>
                <a:buNone/>
              </a:pPr>
              <a:r>
                <a:rPr lang="en-GB" sz="1200" b="1" i="0" u="none" strike="noStrike" cap="none">
                  <a:solidFill>
                    <a:srgbClr val="2F8FD1"/>
                  </a:solidFill>
                  <a:latin typeface="Arial"/>
                  <a:ea typeface="Arial"/>
                  <a:cs typeface="Arial"/>
                  <a:sym typeface="Arial"/>
                </a:rPr>
                <a:t>NUS</a:t>
              </a:r>
              <a:endParaRPr/>
            </a:p>
          </p:txBody>
        </p:sp>
        <p:sp>
          <p:nvSpPr>
            <p:cNvPr id="504" name="Google Shape;504;p32"/>
            <p:cNvSpPr/>
            <p:nvPr/>
          </p:nvSpPr>
          <p:spPr>
            <a:xfrm>
              <a:off x="6127212" y="3098869"/>
              <a:ext cx="394776" cy="272728"/>
            </a:xfrm>
            <a:custGeom>
              <a:avLst/>
              <a:gdLst/>
              <a:ahLst/>
              <a:cxnLst/>
              <a:rect l="l" t="t" r="r" b="b"/>
              <a:pathLst>
                <a:path w="256" h="176" extrusionOk="0">
                  <a:moveTo>
                    <a:pt x="244" y="176"/>
                  </a:moveTo>
                  <a:cubicBezTo>
                    <a:pt x="12" y="176"/>
                    <a:pt x="12" y="176"/>
                    <a:pt x="12" y="176"/>
                  </a:cubicBezTo>
                  <a:cubicBezTo>
                    <a:pt x="5" y="176"/>
                    <a:pt x="0" y="171"/>
                    <a:pt x="0" y="164"/>
                  </a:cubicBezTo>
                  <a:cubicBezTo>
                    <a:pt x="0" y="72"/>
                    <a:pt x="0" y="72"/>
                    <a:pt x="0" y="72"/>
                  </a:cubicBezTo>
                  <a:cubicBezTo>
                    <a:pt x="256" y="72"/>
                    <a:pt x="256" y="72"/>
                    <a:pt x="256" y="72"/>
                  </a:cubicBezTo>
                  <a:cubicBezTo>
                    <a:pt x="256" y="164"/>
                    <a:pt x="256" y="164"/>
                    <a:pt x="256" y="164"/>
                  </a:cubicBezTo>
                  <a:cubicBezTo>
                    <a:pt x="256" y="171"/>
                    <a:pt x="251" y="176"/>
                    <a:pt x="244" y="176"/>
                  </a:cubicBezTo>
                  <a:moveTo>
                    <a:pt x="24" y="152"/>
                  </a:moveTo>
                  <a:cubicBezTo>
                    <a:pt x="72" y="152"/>
                    <a:pt x="72" y="152"/>
                    <a:pt x="72" y="152"/>
                  </a:cubicBezTo>
                  <a:cubicBezTo>
                    <a:pt x="72" y="140"/>
                    <a:pt x="72" y="140"/>
                    <a:pt x="72" y="140"/>
                  </a:cubicBezTo>
                  <a:cubicBezTo>
                    <a:pt x="24" y="140"/>
                    <a:pt x="24" y="140"/>
                    <a:pt x="24" y="140"/>
                  </a:cubicBezTo>
                  <a:lnTo>
                    <a:pt x="24" y="152"/>
                  </a:lnTo>
                  <a:close/>
                  <a:moveTo>
                    <a:pt x="144" y="116"/>
                  </a:moveTo>
                  <a:cubicBezTo>
                    <a:pt x="24" y="116"/>
                    <a:pt x="24" y="116"/>
                    <a:pt x="24" y="116"/>
                  </a:cubicBezTo>
                  <a:cubicBezTo>
                    <a:pt x="24" y="128"/>
                    <a:pt x="24" y="128"/>
                    <a:pt x="24" y="128"/>
                  </a:cubicBezTo>
                  <a:cubicBezTo>
                    <a:pt x="144" y="128"/>
                    <a:pt x="144" y="128"/>
                    <a:pt x="144" y="128"/>
                  </a:cubicBezTo>
                  <a:lnTo>
                    <a:pt x="144" y="116"/>
                  </a:lnTo>
                  <a:close/>
                  <a:moveTo>
                    <a:pt x="0" y="12"/>
                  </a:moveTo>
                  <a:cubicBezTo>
                    <a:pt x="0" y="5"/>
                    <a:pt x="5" y="0"/>
                    <a:pt x="12" y="0"/>
                  </a:cubicBezTo>
                  <a:cubicBezTo>
                    <a:pt x="244" y="0"/>
                    <a:pt x="244" y="0"/>
                    <a:pt x="244" y="0"/>
                  </a:cubicBezTo>
                  <a:cubicBezTo>
                    <a:pt x="251" y="0"/>
                    <a:pt x="256" y="5"/>
                    <a:pt x="256" y="12"/>
                  </a:cubicBezTo>
                  <a:cubicBezTo>
                    <a:pt x="256" y="48"/>
                    <a:pt x="256" y="48"/>
                    <a:pt x="256" y="48"/>
                  </a:cubicBezTo>
                  <a:cubicBezTo>
                    <a:pt x="0" y="48"/>
                    <a:pt x="0" y="48"/>
                    <a:pt x="0" y="48"/>
                  </a:cubicBezTo>
                  <a:lnTo>
                    <a:pt x="0" y="12"/>
                  </a:lnTo>
                  <a:close/>
                </a:path>
              </a:pathLst>
            </a:custGeom>
            <a:solidFill>
              <a:srgbClr val="2F8FD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350"/>
                <a:buFont typeface="Arial"/>
                <a:buNone/>
              </a:pPr>
              <a:endParaRPr sz="1350" b="1" i="0" u="none" strike="noStrike" cap="none">
                <a:solidFill>
                  <a:srgbClr val="E16D22"/>
                </a:solidFill>
                <a:latin typeface="Arial"/>
                <a:ea typeface="Arial"/>
                <a:cs typeface="Arial"/>
                <a:sym typeface="Arial"/>
              </a:endParaRPr>
            </a:p>
          </p:txBody>
        </p:sp>
      </p:grpSp>
      <p:grpSp>
        <p:nvGrpSpPr>
          <p:cNvPr id="505" name="Google Shape;505;p32"/>
          <p:cNvGrpSpPr/>
          <p:nvPr/>
        </p:nvGrpSpPr>
        <p:grpSpPr>
          <a:xfrm>
            <a:off x="6834856" y="4025894"/>
            <a:ext cx="990602" cy="860768"/>
            <a:chOff x="6834856" y="3076419"/>
            <a:chExt cx="990602" cy="860768"/>
          </a:xfrm>
        </p:grpSpPr>
        <p:sp>
          <p:nvSpPr>
            <p:cNvPr id="506" name="Google Shape;506;p32"/>
            <p:cNvSpPr txBox="1"/>
            <p:nvPr/>
          </p:nvSpPr>
          <p:spPr>
            <a:xfrm>
              <a:off x="6834856" y="3675577"/>
              <a:ext cx="990602" cy="26161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F8FD1"/>
                </a:buClr>
                <a:buSzPts val="1100"/>
                <a:buFont typeface="Arial"/>
                <a:buNone/>
              </a:pPr>
              <a:r>
                <a:rPr lang="en-GB" sz="1100" b="1" i="0" u="none" strike="noStrike" cap="none">
                  <a:solidFill>
                    <a:srgbClr val="2F8FD1"/>
                  </a:solidFill>
                  <a:latin typeface="Arial"/>
                  <a:ea typeface="Arial"/>
                  <a:cs typeface="Arial"/>
                  <a:sym typeface="Arial"/>
                </a:rPr>
                <a:t>Experience</a:t>
              </a:r>
              <a:endParaRPr/>
            </a:p>
          </p:txBody>
        </p:sp>
        <p:sp>
          <p:nvSpPr>
            <p:cNvPr id="507" name="Google Shape;507;p32"/>
            <p:cNvSpPr/>
            <p:nvPr/>
          </p:nvSpPr>
          <p:spPr>
            <a:xfrm>
              <a:off x="7125109" y="3076419"/>
              <a:ext cx="410096" cy="340246"/>
            </a:xfrm>
            <a:custGeom>
              <a:avLst/>
              <a:gdLst/>
              <a:ahLst/>
              <a:cxnLst/>
              <a:rect l="l" t="t" r="r" b="b"/>
              <a:pathLst>
                <a:path w="364" h="301" extrusionOk="0">
                  <a:moveTo>
                    <a:pt x="332" y="98"/>
                  </a:moveTo>
                  <a:lnTo>
                    <a:pt x="332" y="98"/>
                  </a:lnTo>
                  <a:lnTo>
                    <a:pt x="323" y="100"/>
                  </a:lnTo>
                  <a:lnTo>
                    <a:pt x="317" y="105"/>
                  </a:lnTo>
                  <a:lnTo>
                    <a:pt x="312" y="110"/>
                  </a:lnTo>
                  <a:lnTo>
                    <a:pt x="310" y="120"/>
                  </a:lnTo>
                  <a:lnTo>
                    <a:pt x="310" y="120"/>
                  </a:lnTo>
                  <a:lnTo>
                    <a:pt x="312" y="127"/>
                  </a:lnTo>
                  <a:lnTo>
                    <a:pt x="317" y="134"/>
                  </a:lnTo>
                  <a:lnTo>
                    <a:pt x="323" y="138"/>
                  </a:lnTo>
                  <a:lnTo>
                    <a:pt x="332" y="139"/>
                  </a:lnTo>
                  <a:lnTo>
                    <a:pt x="332" y="139"/>
                  </a:lnTo>
                  <a:lnTo>
                    <a:pt x="339" y="138"/>
                  </a:lnTo>
                  <a:lnTo>
                    <a:pt x="346" y="134"/>
                  </a:lnTo>
                  <a:lnTo>
                    <a:pt x="350" y="127"/>
                  </a:lnTo>
                  <a:lnTo>
                    <a:pt x="352" y="120"/>
                  </a:lnTo>
                  <a:lnTo>
                    <a:pt x="352" y="120"/>
                  </a:lnTo>
                  <a:lnTo>
                    <a:pt x="350" y="110"/>
                  </a:lnTo>
                  <a:lnTo>
                    <a:pt x="346" y="105"/>
                  </a:lnTo>
                  <a:lnTo>
                    <a:pt x="339" y="100"/>
                  </a:lnTo>
                  <a:lnTo>
                    <a:pt x="332" y="98"/>
                  </a:lnTo>
                  <a:lnTo>
                    <a:pt x="332" y="98"/>
                  </a:lnTo>
                  <a:close/>
                  <a:moveTo>
                    <a:pt x="35" y="98"/>
                  </a:moveTo>
                  <a:lnTo>
                    <a:pt x="35" y="98"/>
                  </a:lnTo>
                  <a:lnTo>
                    <a:pt x="25" y="100"/>
                  </a:lnTo>
                  <a:lnTo>
                    <a:pt x="20" y="105"/>
                  </a:lnTo>
                  <a:lnTo>
                    <a:pt x="15" y="110"/>
                  </a:lnTo>
                  <a:lnTo>
                    <a:pt x="13" y="120"/>
                  </a:lnTo>
                  <a:lnTo>
                    <a:pt x="13" y="120"/>
                  </a:lnTo>
                  <a:lnTo>
                    <a:pt x="15" y="127"/>
                  </a:lnTo>
                  <a:lnTo>
                    <a:pt x="20" y="134"/>
                  </a:lnTo>
                  <a:lnTo>
                    <a:pt x="25" y="138"/>
                  </a:lnTo>
                  <a:lnTo>
                    <a:pt x="35" y="139"/>
                  </a:lnTo>
                  <a:lnTo>
                    <a:pt x="35" y="139"/>
                  </a:lnTo>
                  <a:lnTo>
                    <a:pt x="42" y="138"/>
                  </a:lnTo>
                  <a:lnTo>
                    <a:pt x="49" y="134"/>
                  </a:lnTo>
                  <a:lnTo>
                    <a:pt x="53" y="127"/>
                  </a:lnTo>
                  <a:lnTo>
                    <a:pt x="54" y="120"/>
                  </a:lnTo>
                  <a:lnTo>
                    <a:pt x="54" y="120"/>
                  </a:lnTo>
                  <a:lnTo>
                    <a:pt x="53" y="110"/>
                  </a:lnTo>
                  <a:lnTo>
                    <a:pt x="49" y="105"/>
                  </a:lnTo>
                  <a:lnTo>
                    <a:pt x="42" y="100"/>
                  </a:lnTo>
                  <a:lnTo>
                    <a:pt x="35" y="98"/>
                  </a:lnTo>
                  <a:lnTo>
                    <a:pt x="35" y="98"/>
                  </a:lnTo>
                  <a:close/>
                  <a:moveTo>
                    <a:pt x="270" y="60"/>
                  </a:moveTo>
                  <a:lnTo>
                    <a:pt x="270" y="60"/>
                  </a:lnTo>
                  <a:lnTo>
                    <a:pt x="263" y="62"/>
                  </a:lnTo>
                  <a:lnTo>
                    <a:pt x="258" y="63"/>
                  </a:lnTo>
                  <a:lnTo>
                    <a:pt x="252" y="65"/>
                  </a:lnTo>
                  <a:lnTo>
                    <a:pt x="248" y="69"/>
                  </a:lnTo>
                  <a:lnTo>
                    <a:pt x="245" y="74"/>
                  </a:lnTo>
                  <a:lnTo>
                    <a:pt x="241" y="80"/>
                  </a:lnTo>
                  <a:lnTo>
                    <a:pt x="239" y="85"/>
                  </a:lnTo>
                  <a:lnTo>
                    <a:pt x="239" y="91"/>
                  </a:lnTo>
                  <a:lnTo>
                    <a:pt x="239" y="91"/>
                  </a:lnTo>
                  <a:lnTo>
                    <a:pt x="239" y="98"/>
                  </a:lnTo>
                  <a:lnTo>
                    <a:pt x="241" y="103"/>
                  </a:lnTo>
                  <a:lnTo>
                    <a:pt x="245" y="109"/>
                  </a:lnTo>
                  <a:lnTo>
                    <a:pt x="248" y="112"/>
                  </a:lnTo>
                  <a:lnTo>
                    <a:pt x="252" y="116"/>
                  </a:lnTo>
                  <a:lnTo>
                    <a:pt x="258" y="120"/>
                  </a:lnTo>
                  <a:lnTo>
                    <a:pt x="263" y="121"/>
                  </a:lnTo>
                  <a:lnTo>
                    <a:pt x="270" y="121"/>
                  </a:lnTo>
                  <a:lnTo>
                    <a:pt x="270" y="121"/>
                  </a:lnTo>
                  <a:lnTo>
                    <a:pt x="276" y="121"/>
                  </a:lnTo>
                  <a:lnTo>
                    <a:pt x="281" y="120"/>
                  </a:lnTo>
                  <a:lnTo>
                    <a:pt x="287" y="116"/>
                  </a:lnTo>
                  <a:lnTo>
                    <a:pt x="292" y="112"/>
                  </a:lnTo>
                  <a:lnTo>
                    <a:pt x="296" y="109"/>
                  </a:lnTo>
                  <a:lnTo>
                    <a:pt x="297" y="103"/>
                  </a:lnTo>
                  <a:lnTo>
                    <a:pt x="299" y="98"/>
                  </a:lnTo>
                  <a:lnTo>
                    <a:pt x="301" y="91"/>
                  </a:lnTo>
                  <a:lnTo>
                    <a:pt x="301" y="91"/>
                  </a:lnTo>
                  <a:lnTo>
                    <a:pt x="299" y="85"/>
                  </a:lnTo>
                  <a:lnTo>
                    <a:pt x="297" y="80"/>
                  </a:lnTo>
                  <a:lnTo>
                    <a:pt x="296" y="74"/>
                  </a:lnTo>
                  <a:lnTo>
                    <a:pt x="292" y="69"/>
                  </a:lnTo>
                  <a:lnTo>
                    <a:pt x="287" y="65"/>
                  </a:lnTo>
                  <a:lnTo>
                    <a:pt x="281" y="63"/>
                  </a:lnTo>
                  <a:lnTo>
                    <a:pt x="276" y="62"/>
                  </a:lnTo>
                  <a:lnTo>
                    <a:pt x="270" y="60"/>
                  </a:lnTo>
                  <a:lnTo>
                    <a:pt x="270" y="60"/>
                  </a:lnTo>
                  <a:close/>
                  <a:moveTo>
                    <a:pt x="364" y="248"/>
                  </a:moveTo>
                  <a:lnTo>
                    <a:pt x="330" y="248"/>
                  </a:lnTo>
                  <a:lnTo>
                    <a:pt x="330" y="183"/>
                  </a:lnTo>
                  <a:lnTo>
                    <a:pt x="330" y="183"/>
                  </a:lnTo>
                  <a:lnTo>
                    <a:pt x="330" y="176"/>
                  </a:lnTo>
                  <a:lnTo>
                    <a:pt x="328" y="167"/>
                  </a:lnTo>
                  <a:lnTo>
                    <a:pt x="321" y="152"/>
                  </a:lnTo>
                  <a:lnTo>
                    <a:pt x="321" y="152"/>
                  </a:lnTo>
                  <a:lnTo>
                    <a:pt x="332" y="150"/>
                  </a:lnTo>
                  <a:lnTo>
                    <a:pt x="332" y="150"/>
                  </a:lnTo>
                  <a:lnTo>
                    <a:pt x="337" y="152"/>
                  </a:lnTo>
                  <a:lnTo>
                    <a:pt x="345" y="154"/>
                  </a:lnTo>
                  <a:lnTo>
                    <a:pt x="350" y="158"/>
                  </a:lnTo>
                  <a:lnTo>
                    <a:pt x="355" y="161"/>
                  </a:lnTo>
                  <a:lnTo>
                    <a:pt x="359" y="167"/>
                  </a:lnTo>
                  <a:lnTo>
                    <a:pt x="363" y="172"/>
                  </a:lnTo>
                  <a:lnTo>
                    <a:pt x="364" y="178"/>
                  </a:lnTo>
                  <a:lnTo>
                    <a:pt x="364" y="185"/>
                  </a:lnTo>
                  <a:lnTo>
                    <a:pt x="364" y="248"/>
                  </a:lnTo>
                  <a:close/>
                  <a:moveTo>
                    <a:pt x="96" y="60"/>
                  </a:moveTo>
                  <a:lnTo>
                    <a:pt x="96" y="60"/>
                  </a:lnTo>
                  <a:lnTo>
                    <a:pt x="89" y="62"/>
                  </a:lnTo>
                  <a:lnTo>
                    <a:pt x="83" y="63"/>
                  </a:lnTo>
                  <a:lnTo>
                    <a:pt x="78" y="65"/>
                  </a:lnTo>
                  <a:lnTo>
                    <a:pt x="74" y="69"/>
                  </a:lnTo>
                  <a:lnTo>
                    <a:pt x="71" y="74"/>
                  </a:lnTo>
                  <a:lnTo>
                    <a:pt x="67" y="80"/>
                  </a:lnTo>
                  <a:lnTo>
                    <a:pt x="65" y="85"/>
                  </a:lnTo>
                  <a:lnTo>
                    <a:pt x="65" y="91"/>
                  </a:lnTo>
                  <a:lnTo>
                    <a:pt x="65" y="91"/>
                  </a:lnTo>
                  <a:lnTo>
                    <a:pt x="65" y="98"/>
                  </a:lnTo>
                  <a:lnTo>
                    <a:pt x="67" y="103"/>
                  </a:lnTo>
                  <a:lnTo>
                    <a:pt x="71" y="109"/>
                  </a:lnTo>
                  <a:lnTo>
                    <a:pt x="74" y="112"/>
                  </a:lnTo>
                  <a:lnTo>
                    <a:pt x="78" y="116"/>
                  </a:lnTo>
                  <a:lnTo>
                    <a:pt x="83" y="120"/>
                  </a:lnTo>
                  <a:lnTo>
                    <a:pt x="89" y="121"/>
                  </a:lnTo>
                  <a:lnTo>
                    <a:pt x="96" y="121"/>
                  </a:lnTo>
                  <a:lnTo>
                    <a:pt x="96" y="121"/>
                  </a:lnTo>
                  <a:lnTo>
                    <a:pt x="102" y="121"/>
                  </a:lnTo>
                  <a:lnTo>
                    <a:pt x="107" y="120"/>
                  </a:lnTo>
                  <a:lnTo>
                    <a:pt x="112" y="116"/>
                  </a:lnTo>
                  <a:lnTo>
                    <a:pt x="118" y="112"/>
                  </a:lnTo>
                  <a:lnTo>
                    <a:pt x="122" y="109"/>
                  </a:lnTo>
                  <a:lnTo>
                    <a:pt x="123" y="103"/>
                  </a:lnTo>
                  <a:lnTo>
                    <a:pt x="125" y="98"/>
                  </a:lnTo>
                  <a:lnTo>
                    <a:pt x="127" y="91"/>
                  </a:lnTo>
                  <a:lnTo>
                    <a:pt x="127" y="91"/>
                  </a:lnTo>
                  <a:lnTo>
                    <a:pt x="125" y="85"/>
                  </a:lnTo>
                  <a:lnTo>
                    <a:pt x="123" y="80"/>
                  </a:lnTo>
                  <a:lnTo>
                    <a:pt x="122" y="74"/>
                  </a:lnTo>
                  <a:lnTo>
                    <a:pt x="118" y="69"/>
                  </a:lnTo>
                  <a:lnTo>
                    <a:pt x="112" y="65"/>
                  </a:lnTo>
                  <a:lnTo>
                    <a:pt x="107" y="63"/>
                  </a:lnTo>
                  <a:lnTo>
                    <a:pt x="102" y="62"/>
                  </a:lnTo>
                  <a:lnTo>
                    <a:pt x="96" y="60"/>
                  </a:lnTo>
                  <a:lnTo>
                    <a:pt x="96" y="60"/>
                  </a:lnTo>
                  <a:close/>
                  <a:moveTo>
                    <a:pt x="35" y="150"/>
                  </a:moveTo>
                  <a:lnTo>
                    <a:pt x="35" y="150"/>
                  </a:lnTo>
                  <a:lnTo>
                    <a:pt x="44" y="152"/>
                  </a:lnTo>
                  <a:lnTo>
                    <a:pt x="44" y="152"/>
                  </a:lnTo>
                  <a:lnTo>
                    <a:pt x="38" y="167"/>
                  </a:lnTo>
                  <a:lnTo>
                    <a:pt x="36" y="176"/>
                  </a:lnTo>
                  <a:lnTo>
                    <a:pt x="35" y="183"/>
                  </a:lnTo>
                  <a:lnTo>
                    <a:pt x="35" y="248"/>
                  </a:lnTo>
                  <a:lnTo>
                    <a:pt x="0" y="248"/>
                  </a:lnTo>
                  <a:lnTo>
                    <a:pt x="0" y="185"/>
                  </a:lnTo>
                  <a:lnTo>
                    <a:pt x="0" y="185"/>
                  </a:lnTo>
                  <a:lnTo>
                    <a:pt x="0" y="178"/>
                  </a:lnTo>
                  <a:lnTo>
                    <a:pt x="2" y="172"/>
                  </a:lnTo>
                  <a:lnTo>
                    <a:pt x="6" y="167"/>
                  </a:lnTo>
                  <a:lnTo>
                    <a:pt x="9" y="161"/>
                  </a:lnTo>
                  <a:lnTo>
                    <a:pt x="15" y="158"/>
                  </a:lnTo>
                  <a:lnTo>
                    <a:pt x="20" y="154"/>
                  </a:lnTo>
                  <a:lnTo>
                    <a:pt x="27" y="152"/>
                  </a:lnTo>
                  <a:lnTo>
                    <a:pt x="35" y="150"/>
                  </a:lnTo>
                  <a:lnTo>
                    <a:pt x="35" y="150"/>
                  </a:lnTo>
                  <a:close/>
                  <a:moveTo>
                    <a:pt x="183" y="0"/>
                  </a:moveTo>
                  <a:lnTo>
                    <a:pt x="183" y="0"/>
                  </a:lnTo>
                  <a:lnTo>
                    <a:pt x="174" y="0"/>
                  </a:lnTo>
                  <a:lnTo>
                    <a:pt x="165" y="4"/>
                  </a:lnTo>
                  <a:lnTo>
                    <a:pt x="158" y="7"/>
                  </a:lnTo>
                  <a:lnTo>
                    <a:pt x="151" y="13"/>
                  </a:lnTo>
                  <a:lnTo>
                    <a:pt x="145" y="20"/>
                  </a:lnTo>
                  <a:lnTo>
                    <a:pt x="141" y="27"/>
                  </a:lnTo>
                  <a:lnTo>
                    <a:pt x="138" y="36"/>
                  </a:lnTo>
                  <a:lnTo>
                    <a:pt x="138" y="45"/>
                  </a:lnTo>
                  <a:lnTo>
                    <a:pt x="138" y="45"/>
                  </a:lnTo>
                  <a:lnTo>
                    <a:pt x="138" y="54"/>
                  </a:lnTo>
                  <a:lnTo>
                    <a:pt x="141" y="62"/>
                  </a:lnTo>
                  <a:lnTo>
                    <a:pt x="145" y="71"/>
                  </a:lnTo>
                  <a:lnTo>
                    <a:pt x="151" y="76"/>
                  </a:lnTo>
                  <a:lnTo>
                    <a:pt x="158" y="81"/>
                  </a:lnTo>
                  <a:lnTo>
                    <a:pt x="165" y="87"/>
                  </a:lnTo>
                  <a:lnTo>
                    <a:pt x="174" y="89"/>
                  </a:lnTo>
                  <a:lnTo>
                    <a:pt x="183" y="91"/>
                  </a:lnTo>
                  <a:lnTo>
                    <a:pt x="183" y="91"/>
                  </a:lnTo>
                  <a:lnTo>
                    <a:pt x="192" y="89"/>
                  </a:lnTo>
                  <a:lnTo>
                    <a:pt x="200" y="87"/>
                  </a:lnTo>
                  <a:lnTo>
                    <a:pt x="209" y="81"/>
                  </a:lnTo>
                  <a:lnTo>
                    <a:pt x="214" y="76"/>
                  </a:lnTo>
                  <a:lnTo>
                    <a:pt x="219" y="71"/>
                  </a:lnTo>
                  <a:lnTo>
                    <a:pt x="225" y="62"/>
                  </a:lnTo>
                  <a:lnTo>
                    <a:pt x="227" y="54"/>
                  </a:lnTo>
                  <a:lnTo>
                    <a:pt x="229" y="45"/>
                  </a:lnTo>
                  <a:lnTo>
                    <a:pt x="229" y="45"/>
                  </a:lnTo>
                  <a:lnTo>
                    <a:pt x="227" y="36"/>
                  </a:lnTo>
                  <a:lnTo>
                    <a:pt x="225" y="27"/>
                  </a:lnTo>
                  <a:lnTo>
                    <a:pt x="219" y="20"/>
                  </a:lnTo>
                  <a:lnTo>
                    <a:pt x="214" y="13"/>
                  </a:lnTo>
                  <a:lnTo>
                    <a:pt x="209" y="7"/>
                  </a:lnTo>
                  <a:lnTo>
                    <a:pt x="200" y="4"/>
                  </a:lnTo>
                  <a:lnTo>
                    <a:pt x="192" y="0"/>
                  </a:lnTo>
                  <a:lnTo>
                    <a:pt x="183" y="0"/>
                  </a:lnTo>
                  <a:lnTo>
                    <a:pt x="183" y="0"/>
                  </a:lnTo>
                  <a:close/>
                  <a:moveTo>
                    <a:pt x="319" y="272"/>
                  </a:moveTo>
                  <a:lnTo>
                    <a:pt x="265" y="272"/>
                  </a:lnTo>
                  <a:lnTo>
                    <a:pt x="265" y="174"/>
                  </a:lnTo>
                  <a:lnTo>
                    <a:pt x="265" y="174"/>
                  </a:lnTo>
                  <a:lnTo>
                    <a:pt x="265" y="163"/>
                  </a:lnTo>
                  <a:lnTo>
                    <a:pt x="263" y="154"/>
                  </a:lnTo>
                  <a:lnTo>
                    <a:pt x="259" y="145"/>
                  </a:lnTo>
                  <a:lnTo>
                    <a:pt x="256" y="136"/>
                  </a:lnTo>
                  <a:lnTo>
                    <a:pt x="256" y="136"/>
                  </a:lnTo>
                  <a:lnTo>
                    <a:pt x="263" y="134"/>
                  </a:lnTo>
                  <a:lnTo>
                    <a:pt x="270" y="134"/>
                  </a:lnTo>
                  <a:lnTo>
                    <a:pt x="270" y="134"/>
                  </a:lnTo>
                  <a:lnTo>
                    <a:pt x="279" y="136"/>
                  </a:lnTo>
                  <a:lnTo>
                    <a:pt x="288" y="138"/>
                  </a:lnTo>
                  <a:lnTo>
                    <a:pt x="297" y="143"/>
                  </a:lnTo>
                  <a:lnTo>
                    <a:pt x="305" y="149"/>
                  </a:lnTo>
                  <a:lnTo>
                    <a:pt x="310" y="156"/>
                  </a:lnTo>
                  <a:lnTo>
                    <a:pt x="316" y="165"/>
                  </a:lnTo>
                  <a:lnTo>
                    <a:pt x="317" y="174"/>
                  </a:lnTo>
                  <a:lnTo>
                    <a:pt x="319" y="183"/>
                  </a:lnTo>
                  <a:lnTo>
                    <a:pt x="319" y="272"/>
                  </a:lnTo>
                  <a:close/>
                  <a:moveTo>
                    <a:pt x="100" y="174"/>
                  </a:moveTo>
                  <a:lnTo>
                    <a:pt x="100" y="272"/>
                  </a:lnTo>
                  <a:lnTo>
                    <a:pt x="45" y="272"/>
                  </a:lnTo>
                  <a:lnTo>
                    <a:pt x="45" y="183"/>
                  </a:lnTo>
                  <a:lnTo>
                    <a:pt x="45" y="183"/>
                  </a:lnTo>
                  <a:lnTo>
                    <a:pt x="47" y="174"/>
                  </a:lnTo>
                  <a:lnTo>
                    <a:pt x="51" y="165"/>
                  </a:lnTo>
                  <a:lnTo>
                    <a:pt x="54" y="156"/>
                  </a:lnTo>
                  <a:lnTo>
                    <a:pt x="60" y="149"/>
                  </a:lnTo>
                  <a:lnTo>
                    <a:pt x="67" y="143"/>
                  </a:lnTo>
                  <a:lnTo>
                    <a:pt x="76" y="138"/>
                  </a:lnTo>
                  <a:lnTo>
                    <a:pt x="85" y="136"/>
                  </a:lnTo>
                  <a:lnTo>
                    <a:pt x="96" y="134"/>
                  </a:lnTo>
                  <a:lnTo>
                    <a:pt x="96" y="134"/>
                  </a:lnTo>
                  <a:lnTo>
                    <a:pt x="103" y="134"/>
                  </a:lnTo>
                  <a:lnTo>
                    <a:pt x="109" y="136"/>
                  </a:lnTo>
                  <a:lnTo>
                    <a:pt x="109" y="136"/>
                  </a:lnTo>
                  <a:lnTo>
                    <a:pt x="105" y="145"/>
                  </a:lnTo>
                  <a:lnTo>
                    <a:pt x="102" y="154"/>
                  </a:lnTo>
                  <a:lnTo>
                    <a:pt x="100" y="163"/>
                  </a:lnTo>
                  <a:lnTo>
                    <a:pt x="100" y="174"/>
                  </a:lnTo>
                  <a:lnTo>
                    <a:pt x="100" y="174"/>
                  </a:lnTo>
                  <a:close/>
                  <a:moveTo>
                    <a:pt x="111" y="301"/>
                  </a:moveTo>
                  <a:lnTo>
                    <a:pt x="254" y="301"/>
                  </a:lnTo>
                  <a:lnTo>
                    <a:pt x="254" y="174"/>
                  </a:lnTo>
                  <a:lnTo>
                    <a:pt x="254" y="174"/>
                  </a:lnTo>
                  <a:lnTo>
                    <a:pt x="252" y="159"/>
                  </a:lnTo>
                  <a:lnTo>
                    <a:pt x="248" y="145"/>
                  </a:lnTo>
                  <a:lnTo>
                    <a:pt x="241" y="134"/>
                  </a:lnTo>
                  <a:lnTo>
                    <a:pt x="232" y="123"/>
                  </a:lnTo>
                  <a:lnTo>
                    <a:pt x="223" y="114"/>
                  </a:lnTo>
                  <a:lnTo>
                    <a:pt x="210" y="109"/>
                  </a:lnTo>
                  <a:lnTo>
                    <a:pt x="198" y="103"/>
                  </a:lnTo>
                  <a:lnTo>
                    <a:pt x="183" y="101"/>
                  </a:lnTo>
                  <a:lnTo>
                    <a:pt x="183" y="101"/>
                  </a:lnTo>
                  <a:lnTo>
                    <a:pt x="169" y="103"/>
                  </a:lnTo>
                  <a:lnTo>
                    <a:pt x="154" y="109"/>
                  </a:lnTo>
                  <a:lnTo>
                    <a:pt x="143" y="114"/>
                  </a:lnTo>
                  <a:lnTo>
                    <a:pt x="132" y="123"/>
                  </a:lnTo>
                  <a:lnTo>
                    <a:pt x="123" y="134"/>
                  </a:lnTo>
                  <a:lnTo>
                    <a:pt x="116" y="145"/>
                  </a:lnTo>
                  <a:lnTo>
                    <a:pt x="112" y="159"/>
                  </a:lnTo>
                  <a:lnTo>
                    <a:pt x="111" y="174"/>
                  </a:lnTo>
                  <a:lnTo>
                    <a:pt x="111" y="301"/>
                  </a:lnTo>
                  <a:close/>
                </a:path>
              </a:pathLst>
            </a:custGeom>
            <a:solidFill>
              <a:srgbClr val="2F8FD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E16D22"/>
                </a:solidFill>
                <a:latin typeface="Arial"/>
                <a:ea typeface="Arial"/>
                <a:cs typeface="Arial"/>
                <a:sym typeface="Arial"/>
              </a:endParaRPr>
            </a:p>
          </p:txBody>
        </p:sp>
      </p:grpSp>
      <p:grpSp>
        <p:nvGrpSpPr>
          <p:cNvPr id="508" name="Google Shape;508;p32"/>
          <p:cNvGrpSpPr/>
          <p:nvPr/>
        </p:nvGrpSpPr>
        <p:grpSpPr>
          <a:xfrm>
            <a:off x="7825456" y="4025894"/>
            <a:ext cx="990602" cy="876157"/>
            <a:chOff x="7825456" y="3076419"/>
            <a:chExt cx="990602" cy="876157"/>
          </a:xfrm>
        </p:grpSpPr>
        <p:sp>
          <p:nvSpPr>
            <p:cNvPr id="509" name="Google Shape;509;p32"/>
            <p:cNvSpPr txBox="1"/>
            <p:nvPr/>
          </p:nvSpPr>
          <p:spPr>
            <a:xfrm>
              <a:off x="7825456" y="3675577"/>
              <a:ext cx="990602" cy="27699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F8FD1"/>
                </a:buClr>
                <a:buSzPts val="1200"/>
                <a:buFont typeface="Arial"/>
                <a:buNone/>
              </a:pPr>
              <a:r>
                <a:rPr lang="en-GB" sz="1200" b="1" i="0" u="none" strike="noStrike" cap="none">
                  <a:solidFill>
                    <a:srgbClr val="2F8FD1"/>
                  </a:solidFill>
                  <a:latin typeface="Arial"/>
                  <a:ea typeface="Arial"/>
                  <a:cs typeface="Arial"/>
                  <a:sym typeface="Arial"/>
                </a:rPr>
                <a:t>4-6 Years</a:t>
              </a:r>
              <a:endParaRPr/>
            </a:p>
          </p:txBody>
        </p:sp>
        <p:grpSp>
          <p:nvGrpSpPr>
            <p:cNvPr id="510" name="Google Shape;510;p32"/>
            <p:cNvGrpSpPr/>
            <p:nvPr/>
          </p:nvGrpSpPr>
          <p:grpSpPr>
            <a:xfrm>
              <a:off x="8078307" y="3076419"/>
              <a:ext cx="484900" cy="406000"/>
              <a:chOff x="2951142" y="2589225"/>
              <a:chExt cx="468313" cy="392113"/>
            </a:xfrm>
          </p:grpSpPr>
          <p:sp>
            <p:nvSpPr>
              <p:cNvPr id="511" name="Google Shape;511;p32"/>
              <p:cNvSpPr/>
              <p:nvPr/>
            </p:nvSpPr>
            <p:spPr>
              <a:xfrm>
                <a:off x="2951142" y="2646375"/>
                <a:ext cx="284163" cy="284163"/>
              </a:xfrm>
              <a:custGeom>
                <a:avLst/>
                <a:gdLst/>
                <a:ahLst/>
                <a:cxnLst/>
                <a:rect l="l" t="t" r="r" b="b"/>
                <a:pathLst>
                  <a:path w="359" h="358" extrusionOk="0">
                    <a:moveTo>
                      <a:pt x="179" y="358"/>
                    </a:moveTo>
                    <a:lnTo>
                      <a:pt x="208" y="358"/>
                    </a:lnTo>
                    <a:lnTo>
                      <a:pt x="208" y="331"/>
                    </a:lnTo>
                    <a:lnTo>
                      <a:pt x="208" y="331"/>
                    </a:lnTo>
                    <a:lnTo>
                      <a:pt x="224" y="327"/>
                    </a:lnTo>
                    <a:lnTo>
                      <a:pt x="239" y="322"/>
                    </a:lnTo>
                    <a:lnTo>
                      <a:pt x="254" y="315"/>
                    </a:lnTo>
                    <a:lnTo>
                      <a:pt x="267" y="307"/>
                    </a:lnTo>
                    <a:lnTo>
                      <a:pt x="286" y="326"/>
                    </a:lnTo>
                    <a:lnTo>
                      <a:pt x="326" y="286"/>
                    </a:lnTo>
                    <a:lnTo>
                      <a:pt x="307" y="267"/>
                    </a:lnTo>
                    <a:lnTo>
                      <a:pt x="307" y="267"/>
                    </a:lnTo>
                    <a:lnTo>
                      <a:pt x="315" y="253"/>
                    </a:lnTo>
                    <a:lnTo>
                      <a:pt x="323" y="238"/>
                    </a:lnTo>
                    <a:lnTo>
                      <a:pt x="328" y="223"/>
                    </a:lnTo>
                    <a:lnTo>
                      <a:pt x="331" y="207"/>
                    </a:lnTo>
                    <a:lnTo>
                      <a:pt x="359" y="207"/>
                    </a:lnTo>
                    <a:lnTo>
                      <a:pt x="359" y="150"/>
                    </a:lnTo>
                    <a:lnTo>
                      <a:pt x="331" y="150"/>
                    </a:lnTo>
                    <a:lnTo>
                      <a:pt x="331" y="150"/>
                    </a:lnTo>
                    <a:lnTo>
                      <a:pt x="328" y="136"/>
                    </a:lnTo>
                    <a:lnTo>
                      <a:pt x="323" y="119"/>
                    </a:lnTo>
                    <a:lnTo>
                      <a:pt x="315" y="105"/>
                    </a:lnTo>
                    <a:lnTo>
                      <a:pt x="307" y="91"/>
                    </a:lnTo>
                    <a:lnTo>
                      <a:pt x="326" y="72"/>
                    </a:lnTo>
                    <a:lnTo>
                      <a:pt x="286" y="33"/>
                    </a:lnTo>
                    <a:lnTo>
                      <a:pt x="267" y="51"/>
                    </a:lnTo>
                    <a:lnTo>
                      <a:pt x="267" y="51"/>
                    </a:lnTo>
                    <a:lnTo>
                      <a:pt x="254" y="43"/>
                    </a:lnTo>
                    <a:lnTo>
                      <a:pt x="239" y="37"/>
                    </a:lnTo>
                    <a:lnTo>
                      <a:pt x="224" y="30"/>
                    </a:lnTo>
                    <a:lnTo>
                      <a:pt x="208" y="27"/>
                    </a:lnTo>
                    <a:lnTo>
                      <a:pt x="208" y="0"/>
                    </a:lnTo>
                    <a:lnTo>
                      <a:pt x="179" y="0"/>
                    </a:lnTo>
                    <a:lnTo>
                      <a:pt x="179" y="65"/>
                    </a:lnTo>
                    <a:lnTo>
                      <a:pt x="179" y="65"/>
                    </a:lnTo>
                    <a:lnTo>
                      <a:pt x="190" y="65"/>
                    </a:lnTo>
                    <a:lnTo>
                      <a:pt x="203" y="68"/>
                    </a:lnTo>
                    <a:lnTo>
                      <a:pt x="213" y="70"/>
                    </a:lnTo>
                    <a:lnTo>
                      <a:pt x="224" y="74"/>
                    </a:lnTo>
                    <a:lnTo>
                      <a:pt x="234" y="79"/>
                    </a:lnTo>
                    <a:lnTo>
                      <a:pt x="244" y="85"/>
                    </a:lnTo>
                    <a:lnTo>
                      <a:pt x="252" y="91"/>
                    </a:lnTo>
                    <a:lnTo>
                      <a:pt x="260" y="98"/>
                    </a:lnTo>
                    <a:lnTo>
                      <a:pt x="267" y="106"/>
                    </a:lnTo>
                    <a:lnTo>
                      <a:pt x="275" y="116"/>
                    </a:lnTo>
                    <a:lnTo>
                      <a:pt x="279" y="124"/>
                    </a:lnTo>
                    <a:lnTo>
                      <a:pt x="284" y="134"/>
                    </a:lnTo>
                    <a:lnTo>
                      <a:pt x="288" y="145"/>
                    </a:lnTo>
                    <a:lnTo>
                      <a:pt x="292" y="157"/>
                    </a:lnTo>
                    <a:lnTo>
                      <a:pt x="293" y="168"/>
                    </a:lnTo>
                    <a:lnTo>
                      <a:pt x="293" y="179"/>
                    </a:lnTo>
                    <a:lnTo>
                      <a:pt x="293" y="179"/>
                    </a:lnTo>
                    <a:lnTo>
                      <a:pt x="293" y="191"/>
                    </a:lnTo>
                    <a:lnTo>
                      <a:pt x="292" y="202"/>
                    </a:lnTo>
                    <a:lnTo>
                      <a:pt x="288" y="213"/>
                    </a:lnTo>
                    <a:lnTo>
                      <a:pt x="284" y="223"/>
                    </a:lnTo>
                    <a:lnTo>
                      <a:pt x="279" y="233"/>
                    </a:lnTo>
                    <a:lnTo>
                      <a:pt x="275" y="243"/>
                    </a:lnTo>
                    <a:lnTo>
                      <a:pt x="267" y="252"/>
                    </a:lnTo>
                    <a:lnTo>
                      <a:pt x="260" y="260"/>
                    </a:lnTo>
                    <a:lnTo>
                      <a:pt x="252" y="268"/>
                    </a:lnTo>
                    <a:lnTo>
                      <a:pt x="244" y="274"/>
                    </a:lnTo>
                    <a:lnTo>
                      <a:pt x="234" y="280"/>
                    </a:lnTo>
                    <a:lnTo>
                      <a:pt x="224" y="285"/>
                    </a:lnTo>
                    <a:lnTo>
                      <a:pt x="213" y="289"/>
                    </a:lnTo>
                    <a:lnTo>
                      <a:pt x="203" y="291"/>
                    </a:lnTo>
                    <a:lnTo>
                      <a:pt x="190" y="293"/>
                    </a:lnTo>
                    <a:lnTo>
                      <a:pt x="179" y="294"/>
                    </a:lnTo>
                    <a:lnTo>
                      <a:pt x="179" y="358"/>
                    </a:lnTo>
                    <a:close/>
                    <a:moveTo>
                      <a:pt x="52" y="267"/>
                    </a:moveTo>
                    <a:lnTo>
                      <a:pt x="32" y="286"/>
                    </a:lnTo>
                    <a:lnTo>
                      <a:pt x="73" y="326"/>
                    </a:lnTo>
                    <a:lnTo>
                      <a:pt x="92" y="307"/>
                    </a:lnTo>
                    <a:lnTo>
                      <a:pt x="92" y="307"/>
                    </a:lnTo>
                    <a:lnTo>
                      <a:pt x="105" y="315"/>
                    </a:lnTo>
                    <a:lnTo>
                      <a:pt x="120" y="322"/>
                    </a:lnTo>
                    <a:lnTo>
                      <a:pt x="135" y="327"/>
                    </a:lnTo>
                    <a:lnTo>
                      <a:pt x="151" y="331"/>
                    </a:lnTo>
                    <a:lnTo>
                      <a:pt x="151" y="358"/>
                    </a:lnTo>
                    <a:lnTo>
                      <a:pt x="179" y="358"/>
                    </a:lnTo>
                    <a:lnTo>
                      <a:pt x="179" y="294"/>
                    </a:lnTo>
                    <a:lnTo>
                      <a:pt x="179" y="294"/>
                    </a:lnTo>
                    <a:lnTo>
                      <a:pt x="179" y="294"/>
                    </a:lnTo>
                    <a:lnTo>
                      <a:pt x="168" y="293"/>
                    </a:lnTo>
                    <a:lnTo>
                      <a:pt x="156" y="291"/>
                    </a:lnTo>
                    <a:lnTo>
                      <a:pt x="145" y="289"/>
                    </a:lnTo>
                    <a:lnTo>
                      <a:pt x="135" y="285"/>
                    </a:lnTo>
                    <a:lnTo>
                      <a:pt x="125" y="280"/>
                    </a:lnTo>
                    <a:lnTo>
                      <a:pt x="115" y="274"/>
                    </a:lnTo>
                    <a:lnTo>
                      <a:pt x="106" y="268"/>
                    </a:lnTo>
                    <a:lnTo>
                      <a:pt x="99" y="260"/>
                    </a:lnTo>
                    <a:lnTo>
                      <a:pt x="92" y="252"/>
                    </a:lnTo>
                    <a:lnTo>
                      <a:pt x="84" y="243"/>
                    </a:lnTo>
                    <a:lnTo>
                      <a:pt x="79" y="233"/>
                    </a:lnTo>
                    <a:lnTo>
                      <a:pt x="74" y="223"/>
                    </a:lnTo>
                    <a:lnTo>
                      <a:pt x="71" y="213"/>
                    </a:lnTo>
                    <a:lnTo>
                      <a:pt x="67" y="202"/>
                    </a:lnTo>
                    <a:lnTo>
                      <a:pt x="66" y="191"/>
                    </a:lnTo>
                    <a:lnTo>
                      <a:pt x="64" y="179"/>
                    </a:lnTo>
                    <a:lnTo>
                      <a:pt x="64" y="179"/>
                    </a:lnTo>
                    <a:lnTo>
                      <a:pt x="66" y="168"/>
                    </a:lnTo>
                    <a:lnTo>
                      <a:pt x="67" y="157"/>
                    </a:lnTo>
                    <a:lnTo>
                      <a:pt x="71" y="145"/>
                    </a:lnTo>
                    <a:lnTo>
                      <a:pt x="74" y="134"/>
                    </a:lnTo>
                    <a:lnTo>
                      <a:pt x="79" y="124"/>
                    </a:lnTo>
                    <a:lnTo>
                      <a:pt x="84" y="116"/>
                    </a:lnTo>
                    <a:lnTo>
                      <a:pt x="92" y="106"/>
                    </a:lnTo>
                    <a:lnTo>
                      <a:pt x="99" y="98"/>
                    </a:lnTo>
                    <a:lnTo>
                      <a:pt x="106" y="91"/>
                    </a:lnTo>
                    <a:lnTo>
                      <a:pt x="115" y="85"/>
                    </a:lnTo>
                    <a:lnTo>
                      <a:pt x="125" y="79"/>
                    </a:lnTo>
                    <a:lnTo>
                      <a:pt x="135" y="74"/>
                    </a:lnTo>
                    <a:lnTo>
                      <a:pt x="145" y="70"/>
                    </a:lnTo>
                    <a:lnTo>
                      <a:pt x="156" y="68"/>
                    </a:lnTo>
                    <a:lnTo>
                      <a:pt x="168" y="65"/>
                    </a:lnTo>
                    <a:lnTo>
                      <a:pt x="179" y="65"/>
                    </a:lnTo>
                    <a:lnTo>
                      <a:pt x="179" y="65"/>
                    </a:lnTo>
                    <a:lnTo>
                      <a:pt x="179" y="65"/>
                    </a:lnTo>
                    <a:lnTo>
                      <a:pt x="179" y="0"/>
                    </a:lnTo>
                    <a:lnTo>
                      <a:pt x="151" y="0"/>
                    </a:lnTo>
                    <a:lnTo>
                      <a:pt x="151" y="27"/>
                    </a:lnTo>
                    <a:lnTo>
                      <a:pt x="151" y="27"/>
                    </a:lnTo>
                    <a:lnTo>
                      <a:pt x="135" y="30"/>
                    </a:lnTo>
                    <a:lnTo>
                      <a:pt x="120" y="37"/>
                    </a:lnTo>
                    <a:lnTo>
                      <a:pt x="105" y="43"/>
                    </a:lnTo>
                    <a:lnTo>
                      <a:pt x="92" y="51"/>
                    </a:lnTo>
                    <a:lnTo>
                      <a:pt x="73" y="33"/>
                    </a:lnTo>
                    <a:lnTo>
                      <a:pt x="32" y="72"/>
                    </a:lnTo>
                    <a:lnTo>
                      <a:pt x="52" y="91"/>
                    </a:lnTo>
                    <a:lnTo>
                      <a:pt x="52" y="91"/>
                    </a:lnTo>
                    <a:lnTo>
                      <a:pt x="43" y="105"/>
                    </a:lnTo>
                    <a:lnTo>
                      <a:pt x="36" y="119"/>
                    </a:lnTo>
                    <a:lnTo>
                      <a:pt x="31" y="136"/>
                    </a:lnTo>
                    <a:lnTo>
                      <a:pt x="27" y="150"/>
                    </a:lnTo>
                    <a:lnTo>
                      <a:pt x="0" y="150"/>
                    </a:lnTo>
                    <a:lnTo>
                      <a:pt x="0" y="207"/>
                    </a:lnTo>
                    <a:lnTo>
                      <a:pt x="27" y="207"/>
                    </a:lnTo>
                    <a:lnTo>
                      <a:pt x="27" y="207"/>
                    </a:lnTo>
                    <a:lnTo>
                      <a:pt x="31" y="223"/>
                    </a:lnTo>
                    <a:lnTo>
                      <a:pt x="36" y="238"/>
                    </a:lnTo>
                    <a:lnTo>
                      <a:pt x="43" y="253"/>
                    </a:lnTo>
                    <a:lnTo>
                      <a:pt x="52" y="267"/>
                    </a:lnTo>
                    <a:lnTo>
                      <a:pt x="52" y="267"/>
                    </a:lnTo>
                    <a:close/>
                  </a:path>
                </a:pathLst>
              </a:custGeom>
              <a:solidFill>
                <a:srgbClr val="2F8FD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E16D22"/>
                  </a:solidFill>
                  <a:latin typeface="Arial"/>
                  <a:ea typeface="Arial"/>
                  <a:cs typeface="Arial"/>
                  <a:sym typeface="Arial"/>
                </a:endParaRPr>
              </a:p>
            </p:txBody>
          </p:sp>
          <p:sp>
            <p:nvSpPr>
              <p:cNvPr id="512" name="Google Shape;512;p32"/>
              <p:cNvSpPr/>
              <p:nvPr/>
            </p:nvSpPr>
            <p:spPr>
              <a:xfrm>
                <a:off x="3233717" y="2798775"/>
                <a:ext cx="182563" cy="182563"/>
              </a:xfrm>
              <a:custGeom>
                <a:avLst/>
                <a:gdLst/>
                <a:ahLst/>
                <a:cxnLst/>
                <a:rect l="l" t="t" r="r" b="b"/>
                <a:pathLst>
                  <a:path w="231" h="231" extrusionOk="0">
                    <a:moveTo>
                      <a:pt x="115" y="19"/>
                    </a:moveTo>
                    <a:lnTo>
                      <a:pt x="115" y="19"/>
                    </a:lnTo>
                    <a:lnTo>
                      <a:pt x="131" y="20"/>
                    </a:lnTo>
                    <a:lnTo>
                      <a:pt x="146" y="24"/>
                    </a:lnTo>
                    <a:lnTo>
                      <a:pt x="152" y="6"/>
                    </a:lnTo>
                    <a:lnTo>
                      <a:pt x="152" y="6"/>
                    </a:lnTo>
                    <a:lnTo>
                      <a:pt x="163" y="10"/>
                    </a:lnTo>
                    <a:lnTo>
                      <a:pt x="173" y="15"/>
                    </a:lnTo>
                    <a:lnTo>
                      <a:pt x="183" y="21"/>
                    </a:lnTo>
                    <a:lnTo>
                      <a:pt x="192" y="29"/>
                    </a:lnTo>
                    <a:lnTo>
                      <a:pt x="179" y="42"/>
                    </a:lnTo>
                    <a:lnTo>
                      <a:pt x="179" y="42"/>
                    </a:lnTo>
                    <a:lnTo>
                      <a:pt x="187" y="48"/>
                    </a:lnTo>
                    <a:lnTo>
                      <a:pt x="193" y="56"/>
                    </a:lnTo>
                    <a:lnTo>
                      <a:pt x="198" y="64"/>
                    </a:lnTo>
                    <a:lnTo>
                      <a:pt x="203" y="72"/>
                    </a:lnTo>
                    <a:lnTo>
                      <a:pt x="219" y="64"/>
                    </a:lnTo>
                    <a:lnTo>
                      <a:pt x="219" y="64"/>
                    </a:lnTo>
                    <a:lnTo>
                      <a:pt x="224" y="74"/>
                    </a:lnTo>
                    <a:lnTo>
                      <a:pt x="228" y="85"/>
                    </a:lnTo>
                    <a:lnTo>
                      <a:pt x="230" y="97"/>
                    </a:lnTo>
                    <a:lnTo>
                      <a:pt x="231" y="108"/>
                    </a:lnTo>
                    <a:lnTo>
                      <a:pt x="213" y="109"/>
                    </a:lnTo>
                    <a:lnTo>
                      <a:pt x="213" y="109"/>
                    </a:lnTo>
                    <a:lnTo>
                      <a:pt x="213" y="119"/>
                    </a:lnTo>
                    <a:lnTo>
                      <a:pt x="213" y="127"/>
                    </a:lnTo>
                    <a:lnTo>
                      <a:pt x="210" y="137"/>
                    </a:lnTo>
                    <a:lnTo>
                      <a:pt x="208" y="147"/>
                    </a:lnTo>
                    <a:lnTo>
                      <a:pt x="225" y="152"/>
                    </a:lnTo>
                    <a:lnTo>
                      <a:pt x="225" y="152"/>
                    </a:lnTo>
                    <a:lnTo>
                      <a:pt x="221" y="163"/>
                    </a:lnTo>
                    <a:lnTo>
                      <a:pt x="217" y="173"/>
                    </a:lnTo>
                    <a:lnTo>
                      <a:pt x="210" y="183"/>
                    </a:lnTo>
                    <a:lnTo>
                      <a:pt x="203" y="192"/>
                    </a:lnTo>
                    <a:lnTo>
                      <a:pt x="189" y="179"/>
                    </a:lnTo>
                    <a:lnTo>
                      <a:pt x="189" y="179"/>
                    </a:lnTo>
                    <a:lnTo>
                      <a:pt x="183" y="187"/>
                    </a:lnTo>
                    <a:lnTo>
                      <a:pt x="176" y="193"/>
                    </a:lnTo>
                    <a:lnTo>
                      <a:pt x="167" y="198"/>
                    </a:lnTo>
                    <a:lnTo>
                      <a:pt x="160" y="203"/>
                    </a:lnTo>
                    <a:lnTo>
                      <a:pt x="167" y="220"/>
                    </a:lnTo>
                    <a:lnTo>
                      <a:pt x="167" y="220"/>
                    </a:lnTo>
                    <a:lnTo>
                      <a:pt x="157" y="224"/>
                    </a:lnTo>
                    <a:lnTo>
                      <a:pt x="146" y="228"/>
                    </a:lnTo>
                    <a:lnTo>
                      <a:pt x="135" y="230"/>
                    </a:lnTo>
                    <a:lnTo>
                      <a:pt x="124" y="231"/>
                    </a:lnTo>
                    <a:lnTo>
                      <a:pt x="123" y="213"/>
                    </a:lnTo>
                    <a:lnTo>
                      <a:pt x="123" y="213"/>
                    </a:lnTo>
                    <a:lnTo>
                      <a:pt x="115" y="213"/>
                    </a:lnTo>
                    <a:lnTo>
                      <a:pt x="115" y="163"/>
                    </a:lnTo>
                    <a:lnTo>
                      <a:pt x="115" y="163"/>
                    </a:lnTo>
                    <a:lnTo>
                      <a:pt x="123" y="162"/>
                    </a:lnTo>
                    <a:lnTo>
                      <a:pt x="130" y="161"/>
                    </a:lnTo>
                    <a:lnTo>
                      <a:pt x="136" y="158"/>
                    </a:lnTo>
                    <a:lnTo>
                      <a:pt x="144" y="155"/>
                    </a:lnTo>
                    <a:lnTo>
                      <a:pt x="149" y="150"/>
                    </a:lnTo>
                    <a:lnTo>
                      <a:pt x="153" y="144"/>
                    </a:lnTo>
                    <a:lnTo>
                      <a:pt x="157" y="137"/>
                    </a:lnTo>
                    <a:lnTo>
                      <a:pt x="161" y="131"/>
                    </a:lnTo>
                    <a:lnTo>
                      <a:pt x="161" y="131"/>
                    </a:lnTo>
                    <a:lnTo>
                      <a:pt x="162" y="121"/>
                    </a:lnTo>
                    <a:lnTo>
                      <a:pt x="162" y="113"/>
                    </a:lnTo>
                    <a:lnTo>
                      <a:pt x="161" y="103"/>
                    </a:lnTo>
                    <a:lnTo>
                      <a:pt x="158" y="94"/>
                    </a:lnTo>
                    <a:lnTo>
                      <a:pt x="153" y="87"/>
                    </a:lnTo>
                    <a:lnTo>
                      <a:pt x="147" y="80"/>
                    </a:lnTo>
                    <a:lnTo>
                      <a:pt x="140" y="74"/>
                    </a:lnTo>
                    <a:lnTo>
                      <a:pt x="130" y="71"/>
                    </a:lnTo>
                    <a:lnTo>
                      <a:pt x="130" y="71"/>
                    </a:lnTo>
                    <a:lnTo>
                      <a:pt x="123" y="69"/>
                    </a:lnTo>
                    <a:lnTo>
                      <a:pt x="115" y="68"/>
                    </a:lnTo>
                    <a:lnTo>
                      <a:pt x="115" y="19"/>
                    </a:lnTo>
                    <a:close/>
                    <a:moveTo>
                      <a:pt x="29" y="160"/>
                    </a:moveTo>
                    <a:lnTo>
                      <a:pt x="11" y="167"/>
                    </a:lnTo>
                    <a:lnTo>
                      <a:pt x="11" y="167"/>
                    </a:lnTo>
                    <a:lnTo>
                      <a:pt x="8" y="157"/>
                    </a:lnTo>
                    <a:lnTo>
                      <a:pt x="4" y="146"/>
                    </a:lnTo>
                    <a:lnTo>
                      <a:pt x="1" y="135"/>
                    </a:lnTo>
                    <a:lnTo>
                      <a:pt x="0" y="124"/>
                    </a:lnTo>
                    <a:lnTo>
                      <a:pt x="19" y="123"/>
                    </a:lnTo>
                    <a:lnTo>
                      <a:pt x="19" y="123"/>
                    </a:lnTo>
                    <a:lnTo>
                      <a:pt x="17" y="114"/>
                    </a:lnTo>
                    <a:lnTo>
                      <a:pt x="19" y="104"/>
                    </a:lnTo>
                    <a:lnTo>
                      <a:pt x="20" y="94"/>
                    </a:lnTo>
                    <a:lnTo>
                      <a:pt x="24" y="85"/>
                    </a:lnTo>
                    <a:lnTo>
                      <a:pt x="5" y="79"/>
                    </a:lnTo>
                    <a:lnTo>
                      <a:pt x="5" y="79"/>
                    </a:lnTo>
                    <a:lnTo>
                      <a:pt x="10" y="68"/>
                    </a:lnTo>
                    <a:lnTo>
                      <a:pt x="15" y="58"/>
                    </a:lnTo>
                    <a:lnTo>
                      <a:pt x="21" y="48"/>
                    </a:lnTo>
                    <a:lnTo>
                      <a:pt x="29" y="40"/>
                    </a:lnTo>
                    <a:lnTo>
                      <a:pt x="42" y="52"/>
                    </a:lnTo>
                    <a:lnTo>
                      <a:pt x="42" y="52"/>
                    </a:lnTo>
                    <a:lnTo>
                      <a:pt x="48" y="45"/>
                    </a:lnTo>
                    <a:lnTo>
                      <a:pt x="56" y="38"/>
                    </a:lnTo>
                    <a:lnTo>
                      <a:pt x="63" y="34"/>
                    </a:lnTo>
                    <a:lnTo>
                      <a:pt x="72" y="29"/>
                    </a:lnTo>
                    <a:lnTo>
                      <a:pt x="63" y="12"/>
                    </a:lnTo>
                    <a:lnTo>
                      <a:pt x="63" y="12"/>
                    </a:lnTo>
                    <a:lnTo>
                      <a:pt x="74" y="8"/>
                    </a:lnTo>
                    <a:lnTo>
                      <a:pt x="85" y="4"/>
                    </a:lnTo>
                    <a:lnTo>
                      <a:pt x="97" y="1"/>
                    </a:lnTo>
                    <a:lnTo>
                      <a:pt x="108" y="0"/>
                    </a:lnTo>
                    <a:lnTo>
                      <a:pt x="109" y="19"/>
                    </a:lnTo>
                    <a:lnTo>
                      <a:pt x="109" y="19"/>
                    </a:lnTo>
                    <a:lnTo>
                      <a:pt x="115" y="19"/>
                    </a:lnTo>
                    <a:lnTo>
                      <a:pt x="115" y="68"/>
                    </a:lnTo>
                    <a:lnTo>
                      <a:pt x="115" y="68"/>
                    </a:lnTo>
                    <a:lnTo>
                      <a:pt x="108" y="69"/>
                    </a:lnTo>
                    <a:lnTo>
                      <a:pt x="102" y="71"/>
                    </a:lnTo>
                    <a:lnTo>
                      <a:pt x="94" y="73"/>
                    </a:lnTo>
                    <a:lnTo>
                      <a:pt x="88" y="77"/>
                    </a:lnTo>
                    <a:lnTo>
                      <a:pt x="83" y="82"/>
                    </a:lnTo>
                    <a:lnTo>
                      <a:pt x="78" y="88"/>
                    </a:lnTo>
                    <a:lnTo>
                      <a:pt x="74" y="94"/>
                    </a:lnTo>
                    <a:lnTo>
                      <a:pt x="71" y="100"/>
                    </a:lnTo>
                    <a:lnTo>
                      <a:pt x="71" y="100"/>
                    </a:lnTo>
                    <a:lnTo>
                      <a:pt x="68" y="110"/>
                    </a:lnTo>
                    <a:lnTo>
                      <a:pt x="68" y="120"/>
                    </a:lnTo>
                    <a:lnTo>
                      <a:pt x="71" y="129"/>
                    </a:lnTo>
                    <a:lnTo>
                      <a:pt x="73" y="137"/>
                    </a:lnTo>
                    <a:lnTo>
                      <a:pt x="78" y="145"/>
                    </a:lnTo>
                    <a:lnTo>
                      <a:pt x="84" y="151"/>
                    </a:lnTo>
                    <a:lnTo>
                      <a:pt x="92" y="157"/>
                    </a:lnTo>
                    <a:lnTo>
                      <a:pt x="100" y="161"/>
                    </a:lnTo>
                    <a:lnTo>
                      <a:pt x="100" y="161"/>
                    </a:lnTo>
                    <a:lnTo>
                      <a:pt x="108" y="162"/>
                    </a:lnTo>
                    <a:lnTo>
                      <a:pt x="115" y="163"/>
                    </a:lnTo>
                    <a:lnTo>
                      <a:pt x="115" y="213"/>
                    </a:lnTo>
                    <a:lnTo>
                      <a:pt x="115" y="213"/>
                    </a:lnTo>
                    <a:lnTo>
                      <a:pt x="100" y="212"/>
                    </a:lnTo>
                    <a:lnTo>
                      <a:pt x="84" y="208"/>
                    </a:lnTo>
                    <a:lnTo>
                      <a:pt x="79" y="226"/>
                    </a:lnTo>
                    <a:lnTo>
                      <a:pt x="79" y="226"/>
                    </a:lnTo>
                    <a:lnTo>
                      <a:pt x="68" y="221"/>
                    </a:lnTo>
                    <a:lnTo>
                      <a:pt x="58" y="216"/>
                    </a:lnTo>
                    <a:lnTo>
                      <a:pt x="48" y="210"/>
                    </a:lnTo>
                    <a:lnTo>
                      <a:pt x="40" y="203"/>
                    </a:lnTo>
                    <a:lnTo>
                      <a:pt x="52" y="189"/>
                    </a:lnTo>
                    <a:lnTo>
                      <a:pt x="52" y="189"/>
                    </a:lnTo>
                    <a:lnTo>
                      <a:pt x="45" y="183"/>
                    </a:lnTo>
                    <a:lnTo>
                      <a:pt x="38" y="176"/>
                    </a:lnTo>
                    <a:lnTo>
                      <a:pt x="34" y="168"/>
                    </a:lnTo>
                    <a:lnTo>
                      <a:pt x="29" y="160"/>
                    </a:lnTo>
                    <a:lnTo>
                      <a:pt x="29" y="160"/>
                    </a:lnTo>
                    <a:close/>
                  </a:path>
                </a:pathLst>
              </a:custGeom>
              <a:solidFill>
                <a:srgbClr val="2F8FD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E16D22"/>
                  </a:solidFill>
                  <a:latin typeface="Arial"/>
                  <a:ea typeface="Arial"/>
                  <a:cs typeface="Arial"/>
                  <a:sym typeface="Arial"/>
                </a:endParaRPr>
              </a:p>
            </p:txBody>
          </p:sp>
          <p:sp>
            <p:nvSpPr>
              <p:cNvPr id="513" name="Google Shape;513;p32"/>
              <p:cNvSpPr/>
              <p:nvPr/>
            </p:nvSpPr>
            <p:spPr>
              <a:xfrm>
                <a:off x="3228955" y="2589225"/>
                <a:ext cx="190500" cy="190500"/>
              </a:xfrm>
              <a:custGeom>
                <a:avLst/>
                <a:gdLst/>
                <a:ahLst/>
                <a:cxnLst/>
                <a:rect l="l" t="t" r="r" b="b"/>
                <a:pathLst>
                  <a:path w="240" h="240" extrusionOk="0">
                    <a:moveTo>
                      <a:pt x="128" y="36"/>
                    </a:moveTo>
                    <a:lnTo>
                      <a:pt x="131" y="0"/>
                    </a:lnTo>
                    <a:lnTo>
                      <a:pt x="131" y="0"/>
                    </a:lnTo>
                    <a:lnTo>
                      <a:pt x="145" y="1"/>
                    </a:lnTo>
                    <a:lnTo>
                      <a:pt x="157" y="5"/>
                    </a:lnTo>
                    <a:lnTo>
                      <a:pt x="170" y="10"/>
                    </a:lnTo>
                    <a:lnTo>
                      <a:pt x="182" y="16"/>
                    </a:lnTo>
                    <a:lnTo>
                      <a:pt x="163" y="47"/>
                    </a:lnTo>
                    <a:lnTo>
                      <a:pt x="163" y="47"/>
                    </a:lnTo>
                    <a:lnTo>
                      <a:pt x="172" y="52"/>
                    </a:lnTo>
                    <a:lnTo>
                      <a:pt x="178" y="58"/>
                    </a:lnTo>
                    <a:lnTo>
                      <a:pt x="186" y="65"/>
                    </a:lnTo>
                    <a:lnTo>
                      <a:pt x="191" y="73"/>
                    </a:lnTo>
                    <a:lnTo>
                      <a:pt x="222" y="53"/>
                    </a:lnTo>
                    <a:lnTo>
                      <a:pt x="222" y="53"/>
                    </a:lnTo>
                    <a:lnTo>
                      <a:pt x="228" y="64"/>
                    </a:lnTo>
                    <a:lnTo>
                      <a:pt x="234" y="76"/>
                    </a:lnTo>
                    <a:lnTo>
                      <a:pt x="234" y="76"/>
                    </a:lnTo>
                    <a:lnTo>
                      <a:pt x="238" y="90"/>
                    </a:lnTo>
                    <a:lnTo>
                      <a:pt x="240" y="102"/>
                    </a:lnTo>
                    <a:lnTo>
                      <a:pt x="204" y="107"/>
                    </a:lnTo>
                    <a:lnTo>
                      <a:pt x="204" y="107"/>
                    </a:lnTo>
                    <a:lnTo>
                      <a:pt x="205" y="117"/>
                    </a:lnTo>
                    <a:lnTo>
                      <a:pt x="205" y="127"/>
                    </a:lnTo>
                    <a:lnTo>
                      <a:pt x="204" y="136"/>
                    </a:lnTo>
                    <a:lnTo>
                      <a:pt x="202" y="146"/>
                    </a:lnTo>
                    <a:lnTo>
                      <a:pt x="236" y="157"/>
                    </a:lnTo>
                    <a:lnTo>
                      <a:pt x="236" y="157"/>
                    </a:lnTo>
                    <a:lnTo>
                      <a:pt x="231" y="169"/>
                    </a:lnTo>
                    <a:lnTo>
                      <a:pt x="225" y="180"/>
                    </a:lnTo>
                    <a:lnTo>
                      <a:pt x="218" y="193"/>
                    </a:lnTo>
                    <a:lnTo>
                      <a:pt x="208" y="203"/>
                    </a:lnTo>
                    <a:lnTo>
                      <a:pt x="182" y="178"/>
                    </a:lnTo>
                    <a:lnTo>
                      <a:pt x="182" y="178"/>
                    </a:lnTo>
                    <a:lnTo>
                      <a:pt x="176" y="184"/>
                    </a:lnTo>
                    <a:lnTo>
                      <a:pt x="168" y="190"/>
                    </a:lnTo>
                    <a:lnTo>
                      <a:pt x="160" y="195"/>
                    </a:lnTo>
                    <a:lnTo>
                      <a:pt x="151" y="199"/>
                    </a:lnTo>
                    <a:lnTo>
                      <a:pt x="151" y="199"/>
                    </a:lnTo>
                    <a:lnTo>
                      <a:pt x="163" y="232"/>
                    </a:lnTo>
                    <a:lnTo>
                      <a:pt x="163" y="232"/>
                    </a:lnTo>
                    <a:lnTo>
                      <a:pt x="154" y="236"/>
                    </a:lnTo>
                    <a:lnTo>
                      <a:pt x="142" y="238"/>
                    </a:lnTo>
                    <a:lnTo>
                      <a:pt x="131" y="240"/>
                    </a:lnTo>
                    <a:lnTo>
                      <a:pt x="121" y="240"/>
                    </a:lnTo>
                    <a:lnTo>
                      <a:pt x="121" y="190"/>
                    </a:lnTo>
                    <a:lnTo>
                      <a:pt x="121" y="190"/>
                    </a:lnTo>
                    <a:lnTo>
                      <a:pt x="134" y="189"/>
                    </a:lnTo>
                    <a:lnTo>
                      <a:pt x="146" y="185"/>
                    </a:lnTo>
                    <a:lnTo>
                      <a:pt x="146" y="185"/>
                    </a:lnTo>
                    <a:lnTo>
                      <a:pt x="158" y="179"/>
                    </a:lnTo>
                    <a:lnTo>
                      <a:pt x="170" y="170"/>
                    </a:lnTo>
                    <a:lnTo>
                      <a:pt x="178" y="161"/>
                    </a:lnTo>
                    <a:lnTo>
                      <a:pt x="184" y="148"/>
                    </a:lnTo>
                    <a:lnTo>
                      <a:pt x="189" y="136"/>
                    </a:lnTo>
                    <a:lnTo>
                      <a:pt x="191" y="122"/>
                    </a:lnTo>
                    <a:lnTo>
                      <a:pt x="191" y="109"/>
                    </a:lnTo>
                    <a:lnTo>
                      <a:pt x="187" y="95"/>
                    </a:lnTo>
                    <a:lnTo>
                      <a:pt x="187" y="95"/>
                    </a:lnTo>
                    <a:lnTo>
                      <a:pt x="182" y="85"/>
                    </a:lnTo>
                    <a:lnTo>
                      <a:pt x="176" y="75"/>
                    </a:lnTo>
                    <a:lnTo>
                      <a:pt x="168" y="68"/>
                    </a:lnTo>
                    <a:lnTo>
                      <a:pt x="160" y="62"/>
                    </a:lnTo>
                    <a:lnTo>
                      <a:pt x="151" y="57"/>
                    </a:lnTo>
                    <a:lnTo>
                      <a:pt x="141" y="53"/>
                    </a:lnTo>
                    <a:lnTo>
                      <a:pt x="131" y="50"/>
                    </a:lnTo>
                    <a:lnTo>
                      <a:pt x="121" y="49"/>
                    </a:lnTo>
                    <a:lnTo>
                      <a:pt x="121" y="34"/>
                    </a:lnTo>
                    <a:lnTo>
                      <a:pt x="121" y="34"/>
                    </a:lnTo>
                    <a:lnTo>
                      <a:pt x="128" y="36"/>
                    </a:lnTo>
                    <a:lnTo>
                      <a:pt x="128" y="36"/>
                    </a:lnTo>
                    <a:close/>
                    <a:moveTo>
                      <a:pt x="121" y="240"/>
                    </a:moveTo>
                    <a:lnTo>
                      <a:pt x="121" y="240"/>
                    </a:lnTo>
                    <a:lnTo>
                      <a:pt x="110" y="240"/>
                    </a:lnTo>
                    <a:lnTo>
                      <a:pt x="114" y="204"/>
                    </a:lnTo>
                    <a:lnTo>
                      <a:pt x="114" y="204"/>
                    </a:lnTo>
                    <a:lnTo>
                      <a:pt x="104" y="203"/>
                    </a:lnTo>
                    <a:lnTo>
                      <a:pt x="95" y="200"/>
                    </a:lnTo>
                    <a:lnTo>
                      <a:pt x="87" y="196"/>
                    </a:lnTo>
                    <a:lnTo>
                      <a:pt x="78" y="193"/>
                    </a:lnTo>
                    <a:lnTo>
                      <a:pt x="60" y="224"/>
                    </a:lnTo>
                    <a:lnTo>
                      <a:pt x="60" y="224"/>
                    </a:lnTo>
                    <a:lnTo>
                      <a:pt x="48" y="216"/>
                    </a:lnTo>
                    <a:lnTo>
                      <a:pt x="39" y="208"/>
                    </a:lnTo>
                    <a:lnTo>
                      <a:pt x="29" y="198"/>
                    </a:lnTo>
                    <a:lnTo>
                      <a:pt x="20" y="186"/>
                    </a:lnTo>
                    <a:lnTo>
                      <a:pt x="51" y="167"/>
                    </a:lnTo>
                    <a:lnTo>
                      <a:pt x="51" y="167"/>
                    </a:lnTo>
                    <a:lnTo>
                      <a:pt x="46" y="158"/>
                    </a:lnTo>
                    <a:lnTo>
                      <a:pt x="42" y="149"/>
                    </a:lnTo>
                    <a:lnTo>
                      <a:pt x="42" y="149"/>
                    </a:lnTo>
                    <a:lnTo>
                      <a:pt x="39" y="141"/>
                    </a:lnTo>
                    <a:lnTo>
                      <a:pt x="37" y="131"/>
                    </a:lnTo>
                    <a:lnTo>
                      <a:pt x="1" y="137"/>
                    </a:lnTo>
                    <a:lnTo>
                      <a:pt x="1" y="137"/>
                    </a:lnTo>
                    <a:lnTo>
                      <a:pt x="0" y="122"/>
                    </a:lnTo>
                    <a:lnTo>
                      <a:pt x="0" y="109"/>
                    </a:lnTo>
                    <a:lnTo>
                      <a:pt x="3" y="96"/>
                    </a:lnTo>
                    <a:lnTo>
                      <a:pt x="6" y="83"/>
                    </a:lnTo>
                    <a:lnTo>
                      <a:pt x="40" y="94"/>
                    </a:lnTo>
                    <a:lnTo>
                      <a:pt x="40" y="94"/>
                    </a:lnTo>
                    <a:lnTo>
                      <a:pt x="43" y="85"/>
                    </a:lnTo>
                    <a:lnTo>
                      <a:pt x="48" y="76"/>
                    </a:lnTo>
                    <a:lnTo>
                      <a:pt x="53" y="69"/>
                    </a:lnTo>
                    <a:lnTo>
                      <a:pt x="60" y="62"/>
                    </a:lnTo>
                    <a:lnTo>
                      <a:pt x="34" y="37"/>
                    </a:lnTo>
                    <a:lnTo>
                      <a:pt x="34" y="37"/>
                    </a:lnTo>
                    <a:lnTo>
                      <a:pt x="42" y="27"/>
                    </a:lnTo>
                    <a:lnTo>
                      <a:pt x="53" y="20"/>
                    </a:lnTo>
                    <a:lnTo>
                      <a:pt x="64" y="12"/>
                    </a:lnTo>
                    <a:lnTo>
                      <a:pt x="78" y="7"/>
                    </a:lnTo>
                    <a:lnTo>
                      <a:pt x="90" y="41"/>
                    </a:lnTo>
                    <a:lnTo>
                      <a:pt x="90" y="41"/>
                    </a:lnTo>
                    <a:lnTo>
                      <a:pt x="105" y="37"/>
                    </a:lnTo>
                    <a:lnTo>
                      <a:pt x="121" y="34"/>
                    </a:lnTo>
                    <a:lnTo>
                      <a:pt x="121" y="49"/>
                    </a:lnTo>
                    <a:lnTo>
                      <a:pt x="121" y="49"/>
                    </a:lnTo>
                    <a:lnTo>
                      <a:pt x="108" y="50"/>
                    </a:lnTo>
                    <a:lnTo>
                      <a:pt x="95" y="54"/>
                    </a:lnTo>
                    <a:lnTo>
                      <a:pt x="95" y="54"/>
                    </a:lnTo>
                    <a:lnTo>
                      <a:pt x="83" y="60"/>
                    </a:lnTo>
                    <a:lnTo>
                      <a:pt x="72" y="69"/>
                    </a:lnTo>
                    <a:lnTo>
                      <a:pt x="63" y="79"/>
                    </a:lnTo>
                    <a:lnTo>
                      <a:pt x="57" y="91"/>
                    </a:lnTo>
                    <a:lnTo>
                      <a:pt x="52" y="104"/>
                    </a:lnTo>
                    <a:lnTo>
                      <a:pt x="51" y="117"/>
                    </a:lnTo>
                    <a:lnTo>
                      <a:pt x="51" y="131"/>
                    </a:lnTo>
                    <a:lnTo>
                      <a:pt x="55" y="144"/>
                    </a:lnTo>
                    <a:lnTo>
                      <a:pt x="55" y="144"/>
                    </a:lnTo>
                    <a:lnTo>
                      <a:pt x="60" y="154"/>
                    </a:lnTo>
                    <a:lnTo>
                      <a:pt x="66" y="163"/>
                    </a:lnTo>
                    <a:lnTo>
                      <a:pt x="73" y="172"/>
                    </a:lnTo>
                    <a:lnTo>
                      <a:pt x="82" y="178"/>
                    </a:lnTo>
                    <a:lnTo>
                      <a:pt x="90" y="183"/>
                    </a:lnTo>
                    <a:lnTo>
                      <a:pt x="100" y="186"/>
                    </a:lnTo>
                    <a:lnTo>
                      <a:pt x="110" y="189"/>
                    </a:lnTo>
                    <a:lnTo>
                      <a:pt x="121" y="190"/>
                    </a:lnTo>
                    <a:lnTo>
                      <a:pt x="121" y="240"/>
                    </a:lnTo>
                    <a:close/>
                  </a:path>
                </a:pathLst>
              </a:custGeom>
              <a:solidFill>
                <a:srgbClr val="2F8FD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1" i="0" u="none" strike="noStrike" cap="none">
                  <a:solidFill>
                    <a:srgbClr val="E16D22"/>
                  </a:solidFill>
                  <a:latin typeface="Arial"/>
                  <a:ea typeface="Arial"/>
                  <a:cs typeface="Arial"/>
                  <a:sym typeface="Arial"/>
                </a:endParaRPr>
              </a:p>
            </p:txBody>
          </p:sp>
        </p:grpSp>
      </p:grpSp>
      <p:sp>
        <p:nvSpPr>
          <p:cNvPr id="514" name="Google Shape;514;p32"/>
          <p:cNvSpPr txBox="1"/>
          <p:nvPr/>
        </p:nvSpPr>
        <p:spPr>
          <a:xfrm>
            <a:off x="359532" y="368660"/>
            <a:ext cx="5724636" cy="800219"/>
          </a:xfrm>
          <a:prstGeom prst="rect">
            <a:avLst/>
          </a:prstGeom>
          <a:noFill/>
          <a:ln>
            <a:noFill/>
          </a:ln>
        </p:spPr>
        <p:txBody>
          <a:bodyPr spcFirstLastPara="1" wrap="square" lIns="0" tIns="36000" rIns="0" bIns="0" anchor="t" anchorCtr="0">
            <a:noAutofit/>
          </a:bodyPr>
          <a:lstStyle/>
          <a:p>
            <a:pPr marL="0" marR="0" lvl="0" indent="0" algn="l" rtl="0">
              <a:lnSpc>
                <a:spcPct val="100000"/>
              </a:lnSpc>
              <a:spcBef>
                <a:spcPts val="0"/>
              </a:spcBef>
              <a:spcAft>
                <a:spcPts val="0"/>
              </a:spcAft>
              <a:buClr>
                <a:srgbClr val="2F8FD1"/>
              </a:buClr>
              <a:buSzPts val="2600"/>
              <a:buFont typeface="Arial"/>
              <a:buNone/>
            </a:pPr>
            <a:r>
              <a:rPr lang="en-GB" sz="2600" b="1" i="0" u="none" strike="noStrike" cap="none" dirty="0">
                <a:solidFill>
                  <a:srgbClr val="2F8FD1"/>
                </a:solidFill>
                <a:latin typeface="Arial"/>
                <a:ea typeface="Arial"/>
                <a:cs typeface="Arial"/>
                <a:sym typeface="Arial"/>
              </a:rPr>
              <a:t>How do apprenticeships compare to full time university?</a:t>
            </a:r>
            <a:endParaRPr dirty="0"/>
          </a:p>
        </p:txBody>
      </p:sp>
      <p:sp>
        <p:nvSpPr>
          <p:cNvPr id="515" name="Google Shape;515;p32"/>
          <p:cNvSpPr/>
          <p:nvPr/>
        </p:nvSpPr>
        <p:spPr>
          <a:xfrm rot="5400000">
            <a:off x="5605264" y="2765801"/>
            <a:ext cx="431288" cy="5090104"/>
          </a:xfrm>
          <a:prstGeom prst="rightBrace">
            <a:avLst>
              <a:gd name="adj1" fmla="val 8333"/>
              <a:gd name="adj2" fmla="val 50544"/>
            </a:avLst>
          </a:prstGeom>
          <a:solidFill>
            <a:srgbClr val="2F8FD1"/>
          </a:solidFill>
          <a:ln w="38100" cap="flat" cmpd="sng">
            <a:solidFill>
              <a:srgbClr val="2F8FD1"/>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Arial"/>
              <a:buNone/>
            </a:pPr>
            <a:endParaRPr sz="1800" b="0" i="0" u="none" strike="noStrike" cap="none">
              <a:solidFill>
                <a:srgbClr val="E16D22"/>
              </a:solidFill>
              <a:latin typeface="Arial"/>
              <a:ea typeface="Arial"/>
              <a:cs typeface="Arial"/>
              <a:sym typeface="Arial"/>
            </a:endParaRPr>
          </a:p>
        </p:txBody>
      </p:sp>
      <p:sp>
        <p:nvSpPr>
          <p:cNvPr id="516" name="Google Shape;516;p32"/>
          <p:cNvSpPr txBox="1"/>
          <p:nvPr/>
        </p:nvSpPr>
        <p:spPr>
          <a:xfrm>
            <a:off x="3275856" y="5618413"/>
            <a:ext cx="5090104" cy="95410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2F8FD1"/>
              </a:buClr>
              <a:buSzPts val="2800"/>
              <a:buFont typeface="Arial"/>
              <a:buNone/>
            </a:pPr>
            <a:r>
              <a:rPr lang="en-GB" sz="2800" b="1" i="0" u="none" strike="noStrike" cap="none">
                <a:solidFill>
                  <a:srgbClr val="2F8FD1"/>
                </a:solidFill>
                <a:latin typeface="Arial"/>
                <a:ea typeface="Arial"/>
                <a:cs typeface="Arial"/>
                <a:sym typeface="Arial"/>
              </a:rPr>
              <a:t>University fees paid by employer and/or government</a:t>
            </a:r>
            <a:endParaRPr/>
          </a:p>
        </p:txBody>
      </p:sp>
      <p:sp>
        <p:nvSpPr>
          <p:cNvPr id="517" name="Google Shape;517;p32"/>
          <p:cNvSpPr/>
          <p:nvPr/>
        </p:nvSpPr>
        <p:spPr>
          <a:xfrm>
            <a:off x="2826332" y="3717874"/>
            <a:ext cx="990600" cy="1364377"/>
          </a:xfrm>
          <a:prstGeom prst="rect">
            <a:avLst/>
          </a:prstGeom>
          <a:noFill/>
          <a:ln w="3810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18" name="Google Shape;518;p32"/>
          <p:cNvSpPr/>
          <p:nvPr/>
        </p:nvSpPr>
        <p:spPr>
          <a:xfrm>
            <a:off x="3813633" y="3717875"/>
            <a:ext cx="990600" cy="1371600"/>
          </a:xfrm>
          <a:prstGeom prst="rect">
            <a:avLst/>
          </a:prstGeom>
          <a:noFill/>
          <a:ln w="3810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19" name="Google Shape;519;p32"/>
          <p:cNvSpPr/>
          <p:nvPr/>
        </p:nvSpPr>
        <p:spPr>
          <a:xfrm>
            <a:off x="4815555" y="3717874"/>
            <a:ext cx="990600" cy="1364377"/>
          </a:xfrm>
          <a:prstGeom prst="rect">
            <a:avLst/>
          </a:prstGeom>
          <a:noFill/>
          <a:ln w="3810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20" name="Google Shape;520;p32"/>
          <p:cNvSpPr/>
          <p:nvPr/>
        </p:nvSpPr>
        <p:spPr>
          <a:xfrm>
            <a:off x="5809566" y="3717874"/>
            <a:ext cx="990600" cy="1364377"/>
          </a:xfrm>
          <a:prstGeom prst="rect">
            <a:avLst/>
          </a:prstGeom>
          <a:noFill/>
          <a:ln w="3810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21" name="Google Shape;521;p32"/>
          <p:cNvSpPr/>
          <p:nvPr/>
        </p:nvSpPr>
        <p:spPr>
          <a:xfrm>
            <a:off x="6807258" y="3717874"/>
            <a:ext cx="990600" cy="1364377"/>
          </a:xfrm>
          <a:prstGeom prst="rect">
            <a:avLst/>
          </a:prstGeom>
          <a:noFill/>
          <a:ln w="3810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22" name="Google Shape;522;p32"/>
          <p:cNvSpPr/>
          <p:nvPr/>
        </p:nvSpPr>
        <p:spPr>
          <a:xfrm>
            <a:off x="7797858" y="3717874"/>
            <a:ext cx="990600" cy="1364377"/>
          </a:xfrm>
          <a:prstGeom prst="rect">
            <a:avLst/>
          </a:prstGeom>
          <a:noFill/>
          <a:ln w="3810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23" name="Google Shape;523;p32"/>
          <p:cNvSpPr/>
          <p:nvPr/>
        </p:nvSpPr>
        <p:spPr>
          <a:xfrm>
            <a:off x="0" y="6720317"/>
            <a:ext cx="9144000" cy="137683"/>
          </a:xfrm>
          <a:prstGeom prst="rect">
            <a:avLst/>
          </a:prstGeom>
          <a:solidFill>
            <a:srgbClr val="258F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524" name="Google Shape;524;p32"/>
          <p:cNvPicPr preferRelativeResize="0"/>
          <p:nvPr/>
        </p:nvPicPr>
        <p:blipFill rotWithShape="1">
          <a:blip r:embed="rId3">
            <a:alphaModFix/>
          </a:blip>
          <a:srcRect/>
          <a:stretch/>
        </p:blipFill>
        <p:spPr>
          <a:xfrm>
            <a:off x="652562" y="2781395"/>
            <a:ext cx="1674715" cy="1674715"/>
          </a:xfrm>
          <a:prstGeom prst="rect">
            <a:avLst/>
          </a:prstGeom>
          <a:noFill/>
          <a:ln>
            <a:noFill/>
          </a:ln>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93"/>
                                        </p:tgtEl>
                                        <p:attrNameLst>
                                          <p:attrName>style.visibility</p:attrName>
                                        </p:attrNameLst>
                                      </p:cBhvr>
                                      <p:to>
                                        <p:strVal val="visible"/>
                                      </p:to>
                                    </p:set>
                                    <p:animEffect transition="in" filter="fade">
                                      <p:cBhvr>
                                        <p:cTn id="7" dur="500"/>
                                        <p:tgtEl>
                                          <p:spTgt spid="49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96"/>
                                        </p:tgtEl>
                                        <p:attrNameLst>
                                          <p:attrName>style.visibility</p:attrName>
                                        </p:attrNameLst>
                                      </p:cBhvr>
                                      <p:to>
                                        <p:strVal val="visible"/>
                                      </p:to>
                                    </p:set>
                                    <p:animEffect transition="in" filter="fade">
                                      <p:cBhvr>
                                        <p:cTn id="11" dur="500"/>
                                        <p:tgtEl>
                                          <p:spTgt spid="496"/>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99"/>
                                        </p:tgtEl>
                                        <p:attrNameLst>
                                          <p:attrName>style.visibility</p:attrName>
                                        </p:attrNameLst>
                                      </p:cBhvr>
                                      <p:to>
                                        <p:strVal val="visible"/>
                                      </p:to>
                                    </p:set>
                                    <p:animEffect transition="in" filter="fade">
                                      <p:cBhvr>
                                        <p:cTn id="15" dur="500"/>
                                        <p:tgtEl>
                                          <p:spTgt spid="49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02"/>
                                        </p:tgtEl>
                                        <p:attrNameLst>
                                          <p:attrName>style.visibility</p:attrName>
                                        </p:attrNameLst>
                                      </p:cBhvr>
                                      <p:to>
                                        <p:strVal val="visible"/>
                                      </p:to>
                                    </p:set>
                                    <p:animEffect transition="in" filter="fade">
                                      <p:cBhvr>
                                        <p:cTn id="19" dur="500"/>
                                        <p:tgtEl>
                                          <p:spTgt spid="502"/>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05"/>
                                        </p:tgtEl>
                                        <p:attrNameLst>
                                          <p:attrName>style.visibility</p:attrName>
                                        </p:attrNameLst>
                                      </p:cBhvr>
                                      <p:to>
                                        <p:strVal val="visible"/>
                                      </p:to>
                                    </p:set>
                                    <p:animEffect transition="in" filter="fade">
                                      <p:cBhvr>
                                        <p:cTn id="23" dur="500"/>
                                        <p:tgtEl>
                                          <p:spTgt spid="505"/>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08"/>
                                        </p:tgtEl>
                                        <p:attrNameLst>
                                          <p:attrName>style.visibility</p:attrName>
                                        </p:attrNameLst>
                                      </p:cBhvr>
                                      <p:to>
                                        <p:strVal val="visible"/>
                                      </p:to>
                                    </p:set>
                                    <p:animEffect transition="in" filter="fade">
                                      <p:cBhvr>
                                        <p:cTn id="27" dur="500"/>
                                        <p:tgtEl>
                                          <p:spTgt spid="508"/>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15"/>
                                        </p:tgtEl>
                                        <p:attrNameLst>
                                          <p:attrName>style.visibility</p:attrName>
                                        </p:attrNameLst>
                                      </p:cBhvr>
                                      <p:to>
                                        <p:strVal val="visible"/>
                                      </p:to>
                                    </p:set>
                                    <p:animEffect transition="in" filter="fade">
                                      <p:cBhvr>
                                        <p:cTn id="31" dur="500"/>
                                        <p:tgtEl>
                                          <p:spTgt spid="515"/>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16">
                                            <p:txEl>
                                              <p:pRg st="0" end="0"/>
                                            </p:txEl>
                                          </p:spTgt>
                                        </p:tgtEl>
                                        <p:attrNameLst>
                                          <p:attrName>style.visibility</p:attrName>
                                        </p:attrNameLst>
                                      </p:cBhvr>
                                      <p:to>
                                        <p:strVal val="visible"/>
                                      </p:to>
                                    </p:set>
                                    <p:animEffect transition="in" filter="fade">
                                      <p:cBhvr>
                                        <p:cTn id="35" dur="500"/>
                                        <p:tgtEl>
                                          <p:spTgt spid="5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5"/>
          <p:cNvPicPr preferRelativeResize="0"/>
          <p:nvPr/>
        </p:nvPicPr>
        <p:blipFill rotWithShape="1">
          <a:blip r:embed="rId3">
            <a:alphaModFix/>
          </a:blip>
          <a:srcRect/>
          <a:stretch/>
        </p:blipFill>
        <p:spPr>
          <a:xfrm>
            <a:off x="228601" y="2104676"/>
            <a:ext cx="4184951" cy="2508025"/>
          </a:xfrm>
          <a:prstGeom prst="rect">
            <a:avLst/>
          </a:prstGeom>
          <a:noFill/>
          <a:ln>
            <a:noFill/>
          </a:ln>
        </p:spPr>
      </p:pic>
      <p:pic>
        <p:nvPicPr>
          <p:cNvPr id="67" name="Google Shape;67;p15"/>
          <p:cNvPicPr preferRelativeResize="0"/>
          <p:nvPr/>
        </p:nvPicPr>
        <p:blipFill rotWithShape="1">
          <a:blip r:embed="rId4">
            <a:alphaModFix/>
          </a:blip>
          <a:srcRect/>
          <a:stretch/>
        </p:blipFill>
        <p:spPr>
          <a:xfrm>
            <a:off x="6475474" y="4208988"/>
            <a:ext cx="2096350" cy="1219300"/>
          </a:xfrm>
          <a:prstGeom prst="rect">
            <a:avLst/>
          </a:prstGeom>
          <a:noFill/>
          <a:ln>
            <a:noFill/>
          </a:ln>
        </p:spPr>
      </p:pic>
      <p:pic>
        <p:nvPicPr>
          <p:cNvPr id="68" name="Google Shape;68;p15"/>
          <p:cNvPicPr preferRelativeResize="0"/>
          <p:nvPr/>
        </p:nvPicPr>
        <p:blipFill rotWithShape="1">
          <a:blip r:embed="rId5">
            <a:alphaModFix/>
          </a:blip>
          <a:srcRect l="11754" t="10902" r="10557" b="10151"/>
          <a:stretch/>
        </p:blipFill>
        <p:spPr>
          <a:xfrm>
            <a:off x="6354300" y="1429714"/>
            <a:ext cx="2247600" cy="2508025"/>
          </a:xfrm>
          <a:prstGeom prst="rect">
            <a:avLst/>
          </a:prstGeom>
          <a:noFill/>
          <a:ln>
            <a:noFill/>
          </a:ln>
        </p:spPr>
      </p:pic>
      <p:cxnSp>
        <p:nvCxnSpPr>
          <p:cNvPr id="69" name="Google Shape;69;p15"/>
          <p:cNvCxnSpPr/>
          <p:nvPr/>
        </p:nvCxnSpPr>
        <p:spPr>
          <a:xfrm>
            <a:off x="4718351" y="3358687"/>
            <a:ext cx="1226400" cy="0"/>
          </a:xfrm>
          <a:prstGeom prst="straightConnector1">
            <a:avLst/>
          </a:prstGeom>
          <a:noFill/>
          <a:ln w="38100" cap="flat" cmpd="sng">
            <a:solidFill>
              <a:srgbClr val="FF9900"/>
            </a:solidFill>
            <a:prstDash val="solid"/>
            <a:round/>
            <a:headEnd type="none" w="sm" len="sm"/>
            <a:tailEnd type="triangle" w="med" len="med"/>
          </a:ln>
        </p:spPr>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sp>
        <p:nvSpPr>
          <p:cNvPr id="530" name="Google Shape;530;p33"/>
          <p:cNvSpPr txBox="1"/>
          <p:nvPr/>
        </p:nvSpPr>
        <p:spPr>
          <a:xfrm>
            <a:off x="359532" y="368660"/>
            <a:ext cx="6249636" cy="800219"/>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F8FD1"/>
              </a:buClr>
              <a:buSzPts val="2600"/>
              <a:buFont typeface="Arial"/>
              <a:buNone/>
            </a:pPr>
            <a:r>
              <a:rPr lang="en-GB" sz="2600" b="1" i="0" u="none" strike="noStrike" cap="none">
                <a:solidFill>
                  <a:srgbClr val="2F8FD1"/>
                </a:solidFill>
                <a:latin typeface="Arial"/>
                <a:ea typeface="Arial"/>
                <a:cs typeface="Arial"/>
                <a:sym typeface="Arial"/>
              </a:rPr>
              <a:t>How do you find an apprenticeship?</a:t>
            </a:r>
            <a:endParaRPr sz="2600" b="1" i="0" u="none" strike="noStrike" cap="none">
              <a:solidFill>
                <a:srgbClr val="2F8FD1"/>
              </a:solidFill>
              <a:latin typeface="Arial"/>
              <a:ea typeface="Arial"/>
              <a:cs typeface="Arial"/>
              <a:sym typeface="Arial"/>
            </a:endParaRPr>
          </a:p>
        </p:txBody>
      </p:sp>
      <p:grpSp>
        <p:nvGrpSpPr>
          <p:cNvPr id="531" name="Google Shape;531;p33"/>
          <p:cNvGrpSpPr/>
          <p:nvPr/>
        </p:nvGrpSpPr>
        <p:grpSpPr>
          <a:xfrm>
            <a:off x="4073563" y="1449746"/>
            <a:ext cx="2362200" cy="1037856"/>
            <a:chOff x="680815" y="2498533"/>
            <a:chExt cx="2362200" cy="1037856"/>
          </a:xfrm>
        </p:grpSpPr>
        <p:sp>
          <p:nvSpPr>
            <p:cNvPr id="532" name="Google Shape;532;p33"/>
            <p:cNvSpPr txBox="1"/>
            <p:nvPr/>
          </p:nvSpPr>
          <p:spPr>
            <a:xfrm>
              <a:off x="680815" y="3013169"/>
              <a:ext cx="2362200" cy="52322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Lato"/>
                  <a:ea typeface="Lato"/>
                  <a:cs typeface="Lato"/>
                  <a:sym typeface="Lato"/>
                </a:rPr>
                <a:t>Manage</a:t>
              </a:r>
              <a:endParaRPr/>
            </a:p>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Lato"/>
                  <a:ea typeface="Lato"/>
                  <a:cs typeface="Lato"/>
                  <a:sym typeface="Lato"/>
                </a:rPr>
                <a:t>your alerts</a:t>
              </a:r>
              <a:endParaRPr/>
            </a:p>
          </p:txBody>
        </p:sp>
        <p:sp>
          <p:nvSpPr>
            <p:cNvPr id="533" name="Google Shape;533;p33"/>
            <p:cNvSpPr/>
            <p:nvPr/>
          </p:nvSpPr>
          <p:spPr>
            <a:xfrm>
              <a:off x="1651032" y="2498533"/>
              <a:ext cx="492518" cy="510790"/>
            </a:xfrm>
            <a:prstGeom prst="ellipse">
              <a:avLst/>
            </a:prstGeom>
            <a:solidFill>
              <a:srgbClr val="FFFFFF"/>
            </a:solidFill>
            <a:ln w="2540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F8FD1"/>
                </a:buClr>
                <a:buSzPts val="1800"/>
                <a:buFont typeface="Arial"/>
                <a:buNone/>
              </a:pPr>
              <a:r>
                <a:rPr lang="en-GB" sz="1800" b="0" i="0" u="none" strike="noStrike" cap="none">
                  <a:solidFill>
                    <a:srgbClr val="2F8FD1"/>
                  </a:solidFill>
                  <a:latin typeface="Lato"/>
                  <a:ea typeface="Lato"/>
                  <a:cs typeface="Lato"/>
                  <a:sym typeface="Lato"/>
                </a:rPr>
                <a:t>4</a:t>
              </a:r>
              <a:endParaRPr sz="1100" b="0" i="0" u="none" strike="noStrike" cap="none">
                <a:solidFill>
                  <a:srgbClr val="2F8FD1"/>
                </a:solidFill>
                <a:latin typeface="Lato"/>
                <a:ea typeface="Lato"/>
                <a:cs typeface="Lato"/>
                <a:sym typeface="Lato"/>
              </a:endParaRPr>
            </a:p>
          </p:txBody>
        </p:sp>
      </p:grpSp>
      <p:grpSp>
        <p:nvGrpSpPr>
          <p:cNvPr id="534" name="Google Shape;534;p33"/>
          <p:cNvGrpSpPr/>
          <p:nvPr/>
        </p:nvGrpSpPr>
        <p:grpSpPr>
          <a:xfrm>
            <a:off x="75363" y="1500113"/>
            <a:ext cx="2362200" cy="948282"/>
            <a:chOff x="685800" y="2071140"/>
            <a:chExt cx="2362200" cy="948282"/>
          </a:xfrm>
        </p:grpSpPr>
        <p:sp>
          <p:nvSpPr>
            <p:cNvPr id="535" name="Google Shape;535;p33"/>
            <p:cNvSpPr/>
            <p:nvPr/>
          </p:nvSpPr>
          <p:spPr>
            <a:xfrm>
              <a:off x="1564882" y="2071140"/>
              <a:ext cx="492518" cy="510790"/>
            </a:xfrm>
            <a:prstGeom prst="ellipse">
              <a:avLst/>
            </a:prstGeom>
            <a:solidFill>
              <a:srgbClr val="FFFFFF"/>
            </a:solidFill>
            <a:ln w="2540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F8FD1"/>
                </a:buClr>
                <a:buSzPts val="1800"/>
                <a:buFont typeface="Arial"/>
                <a:buNone/>
              </a:pPr>
              <a:r>
                <a:rPr lang="en-GB" sz="1800" b="0" i="0" u="none" strike="noStrike" cap="none">
                  <a:solidFill>
                    <a:srgbClr val="2F8FD1"/>
                  </a:solidFill>
                  <a:latin typeface="Lato"/>
                  <a:ea typeface="Lato"/>
                  <a:cs typeface="Lato"/>
                  <a:sym typeface="Lato"/>
                </a:rPr>
                <a:t>1</a:t>
              </a:r>
              <a:endParaRPr sz="1100" b="0" i="0" u="none" strike="noStrike" cap="none">
                <a:solidFill>
                  <a:srgbClr val="2F8FD1"/>
                </a:solidFill>
                <a:latin typeface="Lato"/>
                <a:ea typeface="Lato"/>
                <a:cs typeface="Lato"/>
                <a:sym typeface="Lato"/>
              </a:endParaRPr>
            </a:p>
          </p:txBody>
        </p:sp>
        <p:sp>
          <p:nvSpPr>
            <p:cNvPr id="536" name="Google Shape;536;p33"/>
            <p:cNvSpPr txBox="1"/>
            <p:nvPr/>
          </p:nvSpPr>
          <p:spPr>
            <a:xfrm>
              <a:off x="685800" y="2280758"/>
              <a:ext cx="2362200" cy="738664"/>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Lato"/>
                  <a:ea typeface="Lato"/>
                  <a:cs typeface="Lato"/>
                  <a:sym typeface="Lato"/>
                </a:rPr>
                <a:t/>
              </a:r>
              <a:br>
                <a:rPr lang="en-GB" sz="1800" b="0" i="0" u="none" strike="noStrike" cap="none">
                  <a:solidFill>
                    <a:srgbClr val="000000"/>
                  </a:solidFill>
                  <a:latin typeface="Lato"/>
                  <a:ea typeface="Lato"/>
                  <a:cs typeface="Lato"/>
                  <a:sym typeface="Lato"/>
                </a:rPr>
              </a:br>
              <a:r>
                <a:rPr lang="en-GB" sz="1800" b="0" i="0" u="none" strike="noStrike" cap="none">
                  <a:solidFill>
                    <a:srgbClr val="000000"/>
                  </a:solidFill>
                  <a:latin typeface="Lato"/>
                  <a:ea typeface="Lato"/>
                  <a:cs typeface="Lato"/>
                  <a:sym typeface="Lato"/>
                </a:rPr>
                <a:t>Register on Find an apprenticeship</a:t>
              </a:r>
              <a:endParaRPr/>
            </a:p>
          </p:txBody>
        </p:sp>
      </p:grpSp>
      <p:grpSp>
        <p:nvGrpSpPr>
          <p:cNvPr id="537" name="Google Shape;537;p33"/>
          <p:cNvGrpSpPr/>
          <p:nvPr/>
        </p:nvGrpSpPr>
        <p:grpSpPr>
          <a:xfrm>
            <a:off x="4027585" y="3126350"/>
            <a:ext cx="2324100" cy="1128608"/>
            <a:chOff x="3352800" y="3394519"/>
            <a:chExt cx="2324100" cy="1128608"/>
          </a:xfrm>
        </p:grpSpPr>
        <p:sp>
          <p:nvSpPr>
            <p:cNvPr id="538" name="Google Shape;538;p33"/>
            <p:cNvSpPr txBox="1"/>
            <p:nvPr/>
          </p:nvSpPr>
          <p:spPr>
            <a:xfrm>
              <a:off x="3352800" y="3876796"/>
              <a:ext cx="2324100"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Arial"/>
                  <a:ea typeface="Arial"/>
                  <a:cs typeface="Arial"/>
                  <a:sym typeface="Arial"/>
                </a:rPr>
                <a:t>Contact</a:t>
              </a:r>
              <a:endParaRPr/>
            </a:p>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Arial"/>
                  <a:ea typeface="Arial"/>
                  <a:cs typeface="Arial"/>
                  <a:sym typeface="Arial"/>
                </a:rPr>
                <a:t>companies</a:t>
              </a:r>
              <a:endParaRPr/>
            </a:p>
          </p:txBody>
        </p:sp>
        <p:sp>
          <p:nvSpPr>
            <p:cNvPr id="539" name="Google Shape;539;p33"/>
            <p:cNvSpPr/>
            <p:nvPr/>
          </p:nvSpPr>
          <p:spPr>
            <a:xfrm>
              <a:off x="4325741" y="3394519"/>
              <a:ext cx="492518" cy="510790"/>
            </a:xfrm>
            <a:prstGeom prst="ellipse">
              <a:avLst/>
            </a:prstGeom>
            <a:solidFill>
              <a:srgbClr val="FFFFFF"/>
            </a:solidFill>
            <a:ln w="2540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F8FD1"/>
                </a:buClr>
                <a:buSzPts val="1800"/>
                <a:buFont typeface="Arial"/>
                <a:buNone/>
              </a:pPr>
              <a:r>
                <a:rPr lang="en-GB" sz="1800" b="0" i="0" u="none" strike="noStrike" cap="none">
                  <a:solidFill>
                    <a:srgbClr val="2F8FD1"/>
                  </a:solidFill>
                  <a:latin typeface="Arial"/>
                  <a:ea typeface="Arial"/>
                  <a:cs typeface="Arial"/>
                  <a:sym typeface="Arial"/>
                </a:rPr>
                <a:t>5</a:t>
              </a:r>
              <a:endParaRPr sz="1100" b="0" i="0" u="none" strike="noStrike" cap="none">
                <a:solidFill>
                  <a:srgbClr val="2F8FD1"/>
                </a:solidFill>
                <a:latin typeface="Arial"/>
                <a:ea typeface="Arial"/>
                <a:cs typeface="Arial"/>
                <a:sym typeface="Arial"/>
              </a:endParaRPr>
            </a:p>
          </p:txBody>
        </p:sp>
      </p:grpSp>
      <p:grpSp>
        <p:nvGrpSpPr>
          <p:cNvPr id="540" name="Google Shape;540;p33"/>
          <p:cNvGrpSpPr/>
          <p:nvPr/>
        </p:nvGrpSpPr>
        <p:grpSpPr>
          <a:xfrm>
            <a:off x="22702" y="3113440"/>
            <a:ext cx="2362200" cy="1117170"/>
            <a:chOff x="3314700" y="2111091"/>
            <a:chExt cx="2362200" cy="1117170"/>
          </a:xfrm>
        </p:grpSpPr>
        <p:sp>
          <p:nvSpPr>
            <p:cNvPr id="541" name="Google Shape;541;p33"/>
            <p:cNvSpPr txBox="1"/>
            <p:nvPr/>
          </p:nvSpPr>
          <p:spPr>
            <a:xfrm>
              <a:off x="3314700" y="2581930"/>
              <a:ext cx="2362200"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Arial"/>
                  <a:ea typeface="Arial"/>
                  <a:cs typeface="Arial"/>
                  <a:sym typeface="Arial"/>
                </a:rPr>
                <a:t>Do your</a:t>
              </a:r>
              <a:endParaRPr/>
            </a:p>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Arial"/>
                  <a:ea typeface="Arial"/>
                  <a:cs typeface="Arial"/>
                  <a:sym typeface="Arial"/>
                </a:rPr>
                <a:t>research</a:t>
              </a:r>
              <a:endParaRPr/>
            </a:p>
          </p:txBody>
        </p:sp>
        <p:sp>
          <p:nvSpPr>
            <p:cNvPr id="542" name="Google Shape;542;p33"/>
            <p:cNvSpPr/>
            <p:nvPr/>
          </p:nvSpPr>
          <p:spPr>
            <a:xfrm>
              <a:off x="4245980" y="2111091"/>
              <a:ext cx="492518" cy="510790"/>
            </a:xfrm>
            <a:prstGeom prst="ellipse">
              <a:avLst/>
            </a:prstGeom>
            <a:solidFill>
              <a:srgbClr val="FFFFFF"/>
            </a:solidFill>
            <a:ln w="2540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F8FD1"/>
                </a:buClr>
                <a:buSzPts val="1800"/>
                <a:buFont typeface="Arial"/>
                <a:buNone/>
              </a:pPr>
              <a:r>
                <a:rPr lang="en-GB" sz="1800" b="0" i="0" u="none" strike="noStrike" cap="none">
                  <a:solidFill>
                    <a:srgbClr val="2F8FD1"/>
                  </a:solidFill>
                  <a:latin typeface="Arial"/>
                  <a:ea typeface="Arial"/>
                  <a:cs typeface="Arial"/>
                  <a:sym typeface="Arial"/>
                </a:rPr>
                <a:t>2</a:t>
              </a:r>
              <a:endParaRPr sz="1100" b="0" i="0" u="none" strike="noStrike" cap="none">
                <a:solidFill>
                  <a:srgbClr val="2F8FD1"/>
                </a:solidFill>
                <a:latin typeface="Arial"/>
                <a:ea typeface="Arial"/>
                <a:cs typeface="Arial"/>
                <a:sym typeface="Arial"/>
              </a:endParaRPr>
            </a:p>
          </p:txBody>
        </p:sp>
      </p:grpSp>
      <p:grpSp>
        <p:nvGrpSpPr>
          <p:cNvPr id="543" name="Google Shape;543;p33"/>
          <p:cNvGrpSpPr/>
          <p:nvPr/>
        </p:nvGrpSpPr>
        <p:grpSpPr>
          <a:xfrm>
            <a:off x="2306441" y="1516219"/>
            <a:ext cx="1796585" cy="973818"/>
            <a:chOff x="4001622" y="3119233"/>
            <a:chExt cx="4773243" cy="2690757"/>
          </a:xfrm>
        </p:grpSpPr>
        <p:grpSp>
          <p:nvGrpSpPr>
            <p:cNvPr id="544" name="Google Shape;544;p33"/>
            <p:cNvGrpSpPr/>
            <p:nvPr/>
          </p:nvGrpSpPr>
          <p:grpSpPr>
            <a:xfrm>
              <a:off x="4001622" y="3119233"/>
              <a:ext cx="4773243" cy="2690757"/>
              <a:chOff x="3822836" y="3727146"/>
              <a:chExt cx="4064000" cy="2282408"/>
            </a:xfrm>
          </p:grpSpPr>
          <p:pic>
            <p:nvPicPr>
              <p:cNvPr id="545" name="Google Shape;545;p33" descr="Screen Shot 2016-10-06 at 16.43.36.png"/>
              <p:cNvPicPr preferRelativeResize="0"/>
              <p:nvPr/>
            </p:nvPicPr>
            <p:blipFill rotWithShape="1">
              <a:blip r:embed="rId3">
                <a:alphaModFix/>
              </a:blip>
              <a:srcRect t="7882" r="11302"/>
              <a:stretch/>
            </p:blipFill>
            <p:spPr>
              <a:xfrm>
                <a:off x="4313724" y="3853526"/>
                <a:ext cx="3048000" cy="1978442"/>
              </a:xfrm>
              <a:prstGeom prst="rect">
                <a:avLst/>
              </a:prstGeom>
              <a:noFill/>
              <a:ln>
                <a:noFill/>
              </a:ln>
            </p:spPr>
          </p:pic>
          <p:pic>
            <p:nvPicPr>
              <p:cNvPr id="546" name="Google Shape;546;p33"/>
              <p:cNvPicPr preferRelativeResize="0"/>
              <p:nvPr/>
            </p:nvPicPr>
            <p:blipFill rotWithShape="1">
              <a:blip r:embed="rId4">
                <a:alphaModFix/>
              </a:blip>
              <a:srcRect/>
              <a:stretch/>
            </p:blipFill>
            <p:spPr>
              <a:xfrm>
                <a:off x="3822836" y="3727146"/>
                <a:ext cx="4064000" cy="2282408"/>
              </a:xfrm>
              <a:prstGeom prst="rect">
                <a:avLst/>
              </a:prstGeom>
              <a:noFill/>
              <a:ln>
                <a:noFill/>
              </a:ln>
            </p:spPr>
          </p:pic>
        </p:grpSp>
        <p:pic>
          <p:nvPicPr>
            <p:cNvPr id="547" name="Google Shape;547;p33" descr="Screen Clipping"/>
            <p:cNvPicPr preferRelativeResize="0"/>
            <p:nvPr/>
          </p:nvPicPr>
          <p:blipFill rotWithShape="1">
            <a:blip r:embed="rId5">
              <a:alphaModFix/>
            </a:blip>
            <a:srcRect/>
            <a:stretch/>
          </p:blipFill>
          <p:spPr>
            <a:xfrm>
              <a:off x="4743312" y="3372878"/>
              <a:ext cx="3266640" cy="2022709"/>
            </a:xfrm>
            <a:prstGeom prst="rect">
              <a:avLst/>
            </a:prstGeom>
            <a:noFill/>
            <a:ln>
              <a:noFill/>
            </a:ln>
          </p:spPr>
        </p:pic>
      </p:grpSp>
      <p:grpSp>
        <p:nvGrpSpPr>
          <p:cNvPr id="548" name="Google Shape;548;p33"/>
          <p:cNvGrpSpPr/>
          <p:nvPr/>
        </p:nvGrpSpPr>
        <p:grpSpPr>
          <a:xfrm>
            <a:off x="16300" y="4560249"/>
            <a:ext cx="2362200" cy="1145192"/>
            <a:chOff x="5952951" y="2107032"/>
            <a:chExt cx="2362200" cy="1145192"/>
          </a:xfrm>
        </p:grpSpPr>
        <p:sp>
          <p:nvSpPr>
            <p:cNvPr id="549" name="Google Shape;549;p33"/>
            <p:cNvSpPr txBox="1"/>
            <p:nvPr/>
          </p:nvSpPr>
          <p:spPr>
            <a:xfrm>
              <a:off x="5952951" y="2605893"/>
              <a:ext cx="2362200" cy="64633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Arial"/>
                  <a:ea typeface="Arial"/>
                  <a:cs typeface="Arial"/>
                  <a:sym typeface="Arial"/>
                </a:rPr>
                <a:t>Search</a:t>
              </a:r>
              <a:endParaRPr/>
            </a:p>
            <a:p>
              <a:pPr marL="0" marR="0" lvl="0" indent="0" algn="ctr" rtl="0">
                <a:lnSpc>
                  <a:spcPct val="100000"/>
                </a:lnSpc>
                <a:spcBef>
                  <a:spcPts val="0"/>
                </a:spcBef>
                <a:spcAft>
                  <a:spcPts val="0"/>
                </a:spcAft>
                <a:buClr>
                  <a:srgbClr val="000000"/>
                </a:buClr>
                <a:buSzPts val="1800"/>
                <a:buFont typeface="Arial"/>
                <a:buNone/>
              </a:pPr>
              <a:r>
                <a:rPr lang="en-GB" sz="1800" b="0" i="0" u="none" strike="noStrike" cap="none">
                  <a:solidFill>
                    <a:srgbClr val="000000"/>
                  </a:solidFill>
                  <a:latin typeface="Arial"/>
                  <a:ea typeface="Arial"/>
                  <a:cs typeface="Arial"/>
                  <a:sym typeface="Arial"/>
                </a:rPr>
                <a:t>and apply</a:t>
              </a:r>
              <a:endParaRPr/>
            </a:p>
          </p:txBody>
        </p:sp>
        <p:sp>
          <p:nvSpPr>
            <p:cNvPr id="550" name="Google Shape;550;p33"/>
            <p:cNvSpPr/>
            <p:nvPr/>
          </p:nvSpPr>
          <p:spPr>
            <a:xfrm>
              <a:off x="6868621" y="2107032"/>
              <a:ext cx="492518" cy="510790"/>
            </a:xfrm>
            <a:prstGeom prst="ellipse">
              <a:avLst/>
            </a:prstGeom>
            <a:solidFill>
              <a:srgbClr val="FFFFFF"/>
            </a:solidFill>
            <a:ln w="25400" cap="flat" cmpd="sng">
              <a:solidFill>
                <a:srgbClr val="2F8FD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2F8FD1"/>
                </a:buClr>
                <a:buSzPts val="1800"/>
                <a:buFont typeface="Arial"/>
                <a:buNone/>
              </a:pPr>
              <a:r>
                <a:rPr lang="en-GB" sz="1800" b="0" i="0" u="none" strike="noStrike" cap="none">
                  <a:solidFill>
                    <a:srgbClr val="2F8FD1"/>
                  </a:solidFill>
                  <a:latin typeface="Arial"/>
                  <a:ea typeface="Arial"/>
                  <a:cs typeface="Arial"/>
                  <a:sym typeface="Arial"/>
                </a:rPr>
                <a:t>3</a:t>
              </a:r>
              <a:endParaRPr sz="1100" b="0" i="0" u="none" strike="noStrike" cap="none">
                <a:solidFill>
                  <a:srgbClr val="2F8FD1"/>
                </a:solidFill>
                <a:latin typeface="Arial"/>
                <a:ea typeface="Arial"/>
                <a:cs typeface="Arial"/>
                <a:sym typeface="Arial"/>
              </a:endParaRPr>
            </a:p>
          </p:txBody>
        </p:sp>
      </p:grpSp>
      <p:pic>
        <p:nvPicPr>
          <p:cNvPr id="551" name="Google Shape;551;p33" descr="A person sitting at a table using a computer  Description automatically generated"/>
          <p:cNvPicPr preferRelativeResize="0"/>
          <p:nvPr/>
        </p:nvPicPr>
        <p:blipFill rotWithShape="1">
          <a:blip r:embed="rId6">
            <a:alphaModFix/>
          </a:blip>
          <a:srcRect/>
          <a:stretch/>
        </p:blipFill>
        <p:spPr>
          <a:xfrm>
            <a:off x="2439109" y="2997655"/>
            <a:ext cx="1732213" cy="1153886"/>
          </a:xfrm>
          <a:prstGeom prst="rect">
            <a:avLst/>
          </a:prstGeom>
          <a:noFill/>
          <a:ln>
            <a:noFill/>
          </a:ln>
        </p:spPr>
      </p:pic>
      <p:pic>
        <p:nvPicPr>
          <p:cNvPr id="552" name="Google Shape;552;p33" descr="A close up of text on a white background  Description automatically generated"/>
          <p:cNvPicPr preferRelativeResize="0"/>
          <p:nvPr/>
        </p:nvPicPr>
        <p:blipFill rotWithShape="1">
          <a:blip r:embed="rId7">
            <a:alphaModFix/>
          </a:blip>
          <a:srcRect/>
          <a:stretch/>
        </p:blipFill>
        <p:spPr>
          <a:xfrm>
            <a:off x="2370813" y="4486888"/>
            <a:ext cx="1732213" cy="1153886"/>
          </a:xfrm>
          <a:prstGeom prst="rect">
            <a:avLst/>
          </a:prstGeom>
          <a:noFill/>
          <a:ln>
            <a:noFill/>
          </a:ln>
        </p:spPr>
      </p:pic>
      <p:pic>
        <p:nvPicPr>
          <p:cNvPr id="553" name="Google Shape;553;p33" descr="A picture containing object  Description automatically generated"/>
          <p:cNvPicPr preferRelativeResize="0"/>
          <p:nvPr/>
        </p:nvPicPr>
        <p:blipFill rotWithShape="1">
          <a:blip r:embed="rId8">
            <a:alphaModFix/>
          </a:blip>
          <a:srcRect/>
          <a:stretch/>
        </p:blipFill>
        <p:spPr>
          <a:xfrm>
            <a:off x="6866741" y="1538856"/>
            <a:ext cx="925299" cy="925299"/>
          </a:xfrm>
          <a:prstGeom prst="rect">
            <a:avLst/>
          </a:prstGeom>
          <a:noFill/>
          <a:ln>
            <a:noFill/>
          </a:ln>
        </p:spPr>
      </p:pic>
      <p:pic>
        <p:nvPicPr>
          <p:cNvPr id="554" name="Google Shape;554;p33" descr="A view of a large window  Description automatically generated"/>
          <p:cNvPicPr preferRelativeResize="0"/>
          <p:nvPr/>
        </p:nvPicPr>
        <p:blipFill rotWithShape="1">
          <a:blip r:embed="rId9">
            <a:alphaModFix/>
          </a:blip>
          <a:srcRect/>
          <a:stretch/>
        </p:blipFill>
        <p:spPr>
          <a:xfrm>
            <a:off x="6040345" y="3037816"/>
            <a:ext cx="1899816" cy="1265532"/>
          </a:xfrm>
          <a:prstGeom prst="rect">
            <a:avLst/>
          </a:prstGeom>
          <a:noFill/>
          <a:ln>
            <a:noFill/>
          </a:ln>
        </p:spPr>
      </p:pic>
      <p:sp>
        <p:nvSpPr>
          <p:cNvPr id="555" name="Google Shape;555;p33"/>
          <p:cNvSpPr/>
          <p:nvPr/>
        </p:nvSpPr>
        <p:spPr>
          <a:xfrm>
            <a:off x="4612802" y="1370344"/>
            <a:ext cx="3425958" cy="1262324"/>
          </a:xfrm>
          <a:prstGeom prst="rect">
            <a:avLst/>
          </a:prstGeom>
          <a:noFill/>
          <a:ln w="25400" cap="flat" cmpd="sng">
            <a:solidFill>
              <a:srgbClr val="4472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56" name="Google Shape;556;p33"/>
          <p:cNvSpPr/>
          <p:nvPr/>
        </p:nvSpPr>
        <p:spPr>
          <a:xfrm>
            <a:off x="4610740" y="2981284"/>
            <a:ext cx="3428020" cy="1394573"/>
          </a:xfrm>
          <a:prstGeom prst="rect">
            <a:avLst/>
          </a:prstGeom>
          <a:noFill/>
          <a:ln w="25400" cap="flat" cmpd="sng">
            <a:solidFill>
              <a:srgbClr val="4472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57" name="Google Shape;557;p33"/>
          <p:cNvSpPr/>
          <p:nvPr/>
        </p:nvSpPr>
        <p:spPr>
          <a:xfrm>
            <a:off x="258746" y="1370344"/>
            <a:ext cx="4019340" cy="1262324"/>
          </a:xfrm>
          <a:prstGeom prst="rect">
            <a:avLst/>
          </a:prstGeom>
          <a:noFill/>
          <a:ln w="25400" cap="flat" cmpd="sng">
            <a:solidFill>
              <a:srgbClr val="4472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58" name="Google Shape;558;p33"/>
          <p:cNvSpPr/>
          <p:nvPr/>
        </p:nvSpPr>
        <p:spPr>
          <a:xfrm>
            <a:off x="258746" y="2946679"/>
            <a:ext cx="4019340" cy="1262324"/>
          </a:xfrm>
          <a:prstGeom prst="rect">
            <a:avLst/>
          </a:prstGeom>
          <a:noFill/>
          <a:ln w="25400" cap="flat" cmpd="sng">
            <a:solidFill>
              <a:srgbClr val="4472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59" name="Google Shape;559;p33"/>
          <p:cNvSpPr/>
          <p:nvPr/>
        </p:nvSpPr>
        <p:spPr>
          <a:xfrm>
            <a:off x="270982" y="4428110"/>
            <a:ext cx="4019340" cy="1262324"/>
          </a:xfrm>
          <a:prstGeom prst="rect">
            <a:avLst/>
          </a:prstGeom>
          <a:noFill/>
          <a:ln w="25400" cap="flat" cmpd="sng">
            <a:solidFill>
              <a:srgbClr val="4472C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560" name="Google Shape;560;p33"/>
          <p:cNvPicPr preferRelativeResize="0"/>
          <p:nvPr/>
        </p:nvPicPr>
        <p:blipFill rotWithShape="1">
          <a:blip r:embed="rId10">
            <a:alphaModFix/>
          </a:blip>
          <a:srcRect/>
          <a:stretch/>
        </p:blipFill>
        <p:spPr>
          <a:xfrm>
            <a:off x="207730" y="5754234"/>
            <a:ext cx="1411941" cy="911090"/>
          </a:xfrm>
          <a:prstGeom prst="rect">
            <a:avLst/>
          </a:prstGeom>
          <a:noFill/>
          <a:ln>
            <a:noFill/>
          </a:ln>
        </p:spPr>
      </p:pic>
      <p:grpSp>
        <p:nvGrpSpPr>
          <p:cNvPr id="561" name="Google Shape;561;p33"/>
          <p:cNvGrpSpPr/>
          <p:nvPr/>
        </p:nvGrpSpPr>
        <p:grpSpPr>
          <a:xfrm>
            <a:off x="4521496" y="4560249"/>
            <a:ext cx="4067640" cy="2023058"/>
            <a:chOff x="3822836" y="3727146"/>
            <a:chExt cx="4064000" cy="2282408"/>
          </a:xfrm>
        </p:grpSpPr>
        <p:pic>
          <p:nvPicPr>
            <p:cNvPr id="562" name="Google Shape;562;p33" descr="Screen Shot 2016-10-06 at 16.43.36.png"/>
            <p:cNvPicPr preferRelativeResize="0"/>
            <p:nvPr/>
          </p:nvPicPr>
          <p:blipFill rotWithShape="1">
            <a:blip r:embed="rId3">
              <a:alphaModFix/>
            </a:blip>
            <a:srcRect t="7882" r="11302"/>
            <a:stretch/>
          </p:blipFill>
          <p:spPr>
            <a:xfrm>
              <a:off x="4313724" y="3853526"/>
              <a:ext cx="3048000" cy="1978442"/>
            </a:xfrm>
            <a:prstGeom prst="rect">
              <a:avLst/>
            </a:prstGeom>
            <a:noFill/>
            <a:ln>
              <a:noFill/>
            </a:ln>
          </p:spPr>
        </p:pic>
        <p:pic>
          <p:nvPicPr>
            <p:cNvPr id="563" name="Google Shape;563;p33"/>
            <p:cNvPicPr preferRelativeResize="0"/>
            <p:nvPr/>
          </p:nvPicPr>
          <p:blipFill rotWithShape="1">
            <a:blip r:embed="rId4">
              <a:alphaModFix/>
            </a:blip>
            <a:srcRect/>
            <a:stretch/>
          </p:blipFill>
          <p:spPr>
            <a:xfrm>
              <a:off x="3822836" y="3727146"/>
              <a:ext cx="4064000" cy="2282408"/>
            </a:xfrm>
            <a:prstGeom prst="rect">
              <a:avLst/>
            </a:prstGeom>
            <a:noFill/>
            <a:ln>
              <a:noFill/>
            </a:ln>
          </p:spPr>
        </p:pic>
      </p:grpSp>
      <p:sp>
        <p:nvSpPr>
          <p:cNvPr id="564" name="Google Shape;564;p33"/>
          <p:cNvSpPr txBox="1"/>
          <p:nvPr/>
        </p:nvSpPr>
        <p:spPr>
          <a:xfrm>
            <a:off x="5043780" y="4659144"/>
            <a:ext cx="2896381" cy="148502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050"/>
              <a:buFont typeface="Arial"/>
              <a:buNone/>
            </a:pPr>
            <a:r>
              <a:rPr lang="en-GB" sz="1050" b="0" i="0" u="none" strike="noStrike" cap="none">
                <a:solidFill>
                  <a:srgbClr val="000000"/>
                </a:solidFill>
                <a:latin typeface="Arial"/>
                <a:ea typeface="Arial"/>
                <a:cs typeface="Arial"/>
                <a:sym typeface="Arial"/>
              </a:rPr>
              <a:t/>
            </a:r>
            <a:br>
              <a:rPr lang="en-GB" sz="1050" b="0" i="0" u="none" strike="noStrike" cap="none">
                <a:solidFill>
                  <a:srgbClr val="000000"/>
                </a:solidFill>
                <a:latin typeface="Arial"/>
                <a:ea typeface="Arial"/>
                <a:cs typeface="Arial"/>
                <a:sym typeface="Arial"/>
              </a:rPr>
            </a:br>
            <a:r>
              <a:rPr lang="en-GB" sz="2000" b="0" i="0" u="none" strike="noStrike" cap="none">
                <a:solidFill>
                  <a:srgbClr val="000000"/>
                </a:solidFill>
                <a:latin typeface="Arial"/>
                <a:ea typeface="Arial"/>
                <a:cs typeface="Arial"/>
                <a:sym typeface="Arial"/>
              </a:rPr>
              <a:t>To find an apprenticeship visit </a:t>
            </a:r>
            <a:endParaRPr/>
          </a:p>
          <a:p>
            <a:pPr marL="0" marR="0" lvl="0" indent="0" algn="ctr" rtl="0">
              <a:lnSpc>
                <a:spcPct val="100000"/>
              </a:lnSpc>
              <a:spcBef>
                <a:spcPts val="0"/>
              </a:spcBef>
              <a:spcAft>
                <a:spcPts val="0"/>
              </a:spcAft>
              <a:buClr>
                <a:srgbClr val="000000"/>
              </a:buClr>
              <a:buSzPts val="2000"/>
              <a:buFont typeface="Arial"/>
              <a:buNone/>
            </a:pPr>
            <a:r>
              <a:rPr lang="en-GB" sz="2000" b="0" i="0" u="none" strike="noStrike" cap="none">
                <a:solidFill>
                  <a:srgbClr val="000000"/>
                </a:solidFill>
                <a:latin typeface="Arial"/>
                <a:ea typeface="Arial"/>
                <a:cs typeface="Arial"/>
                <a:sym typeface="Arial"/>
              </a:rPr>
              <a:t>GOV.UK and search for apprenticeships</a:t>
            </a:r>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57"/>
                                        </p:tgtEl>
                                        <p:attrNameLst>
                                          <p:attrName>style.visibility</p:attrName>
                                        </p:attrNameLst>
                                      </p:cBhvr>
                                      <p:to>
                                        <p:strVal val="visible"/>
                                      </p:to>
                                    </p:set>
                                    <p:animEffect transition="in" filter="fade">
                                      <p:cBhvr>
                                        <p:cTn id="7" dur="500"/>
                                        <p:tgtEl>
                                          <p:spTgt spid="557"/>
                                        </p:tgtEl>
                                      </p:cBhvr>
                                    </p:animEffect>
                                  </p:childTnLst>
                                </p:cTn>
                              </p:par>
                              <p:par>
                                <p:cTn id="8" presetID="10" presetClass="entr" presetSubtype="0" fill="hold" nodeType="withEffect">
                                  <p:stCondLst>
                                    <p:cond delay="0"/>
                                  </p:stCondLst>
                                  <p:childTnLst>
                                    <p:set>
                                      <p:cBhvr>
                                        <p:cTn id="9" dur="1" fill="hold">
                                          <p:stCondLst>
                                            <p:cond delay="0"/>
                                          </p:stCondLst>
                                        </p:cTn>
                                        <p:tgtEl>
                                          <p:spTgt spid="534"/>
                                        </p:tgtEl>
                                        <p:attrNameLst>
                                          <p:attrName>style.visibility</p:attrName>
                                        </p:attrNameLst>
                                      </p:cBhvr>
                                      <p:to>
                                        <p:strVal val="visible"/>
                                      </p:to>
                                    </p:set>
                                    <p:animEffect transition="in" filter="fade">
                                      <p:cBhvr>
                                        <p:cTn id="10" dur="500"/>
                                        <p:tgtEl>
                                          <p:spTgt spid="534"/>
                                        </p:tgtEl>
                                      </p:cBhvr>
                                    </p:animEffect>
                                  </p:childTnLst>
                                </p:cTn>
                              </p:par>
                              <p:par>
                                <p:cTn id="11" presetID="10" presetClass="entr" presetSubtype="0" fill="hold" nodeType="withEffect">
                                  <p:stCondLst>
                                    <p:cond delay="0"/>
                                  </p:stCondLst>
                                  <p:childTnLst>
                                    <p:set>
                                      <p:cBhvr>
                                        <p:cTn id="12" dur="1" fill="hold">
                                          <p:stCondLst>
                                            <p:cond delay="0"/>
                                          </p:stCondLst>
                                        </p:cTn>
                                        <p:tgtEl>
                                          <p:spTgt spid="543"/>
                                        </p:tgtEl>
                                        <p:attrNameLst>
                                          <p:attrName>style.visibility</p:attrName>
                                        </p:attrNameLst>
                                      </p:cBhvr>
                                      <p:to>
                                        <p:strVal val="visible"/>
                                      </p:to>
                                    </p:set>
                                    <p:animEffect transition="in" filter="fade">
                                      <p:cBhvr>
                                        <p:cTn id="13" dur="500"/>
                                        <p:tgtEl>
                                          <p:spTgt spid="543"/>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558"/>
                                        </p:tgtEl>
                                        <p:attrNameLst>
                                          <p:attrName>style.visibility</p:attrName>
                                        </p:attrNameLst>
                                      </p:cBhvr>
                                      <p:to>
                                        <p:strVal val="visible"/>
                                      </p:to>
                                    </p:set>
                                    <p:animEffect transition="in" filter="fade">
                                      <p:cBhvr>
                                        <p:cTn id="17" dur="500"/>
                                        <p:tgtEl>
                                          <p:spTgt spid="558"/>
                                        </p:tgtEl>
                                      </p:cBhvr>
                                    </p:animEffect>
                                  </p:childTnLst>
                                </p:cTn>
                              </p:par>
                              <p:par>
                                <p:cTn id="18" presetID="10" presetClass="entr" presetSubtype="0" fill="hold" nodeType="withEffect">
                                  <p:stCondLst>
                                    <p:cond delay="0"/>
                                  </p:stCondLst>
                                  <p:childTnLst>
                                    <p:set>
                                      <p:cBhvr>
                                        <p:cTn id="19" dur="1" fill="hold">
                                          <p:stCondLst>
                                            <p:cond delay="0"/>
                                          </p:stCondLst>
                                        </p:cTn>
                                        <p:tgtEl>
                                          <p:spTgt spid="540"/>
                                        </p:tgtEl>
                                        <p:attrNameLst>
                                          <p:attrName>style.visibility</p:attrName>
                                        </p:attrNameLst>
                                      </p:cBhvr>
                                      <p:to>
                                        <p:strVal val="visible"/>
                                      </p:to>
                                    </p:set>
                                    <p:animEffect transition="in" filter="fade">
                                      <p:cBhvr>
                                        <p:cTn id="20" dur="500"/>
                                        <p:tgtEl>
                                          <p:spTgt spid="540"/>
                                        </p:tgtEl>
                                      </p:cBhvr>
                                    </p:animEffect>
                                  </p:childTnLst>
                                </p:cTn>
                              </p:par>
                              <p:par>
                                <p:cTn id="21" presetID="10" presetClass="entr" presetSubtype="0" fill="hold" nodeType="withEffect">
                                  <p:stCondLst>
                                    <p:cond delay="0"/>
                                  </p:stCondLst>
                                  <p:childTnLst>
                                    <p:set>
                                      <p:cBhvr>
                                        <p:cTn id="22" dur="1" fill="hold">
                                          <p:stCondLst>
                                            <p:cond delay="0"/>
                                          </p:stCondLst>
                                        </p:cTn>
                                        <p:tgtEl>
                                          <p:spTgt spid="551"/>
                                        </p:tgtEl>
                                        <p:attrNameLst>
                                          <p:attrName>style.visibility</p:attrName>
                                        </p:attrNameLst>
                                      </p:cBhvr>
                                      <p:to>
                                        <p:strVal val="visible"/>
                                      </p:to>
                                    </p:set>
                                    <p:animEffect transition="in" filter="fade">
                                      <p:cBhvr>
                                        <p:cTn id="23" dur="500"/>
                                        <p:tgtEl>
                                          <p:spTgt spid="551"/>
                                        </p:tgtEl>
                                      </p:cBhvr>
                                    </p:animEffect>
                                  </p:childTnLst>
                                </p:cTn>
                              </p:par>
                            </p:childTnLst>
                          </p:cTn>
                        </p:par>
                        <p:par>
                          <p:cTn id="24" fill="hold">
                            <p:stCondLst>
                              <p:cond delay="1000"/>
                            </p:stCondLst>
                            <p:childTnLst>
                              <p:par>
                                <p:cTn id="25" presetID="10" presetClass="entr" presetSubtype="0" fill="hold" nodeType="afterEffect">
                                  <p:stCondLst>
                                    <p:cond delay="0"/>
                                  </p:stCondLst>
                                  <p:childTnLst>
                                    <p:set>
                                      <p:cBhvr>
                                        <p:cTn id="26" dur="1" fill="hold">
                                          <p:stCondLst>
                                            <p:cond delay="0"/>
                                          </p:stCondLst>
                                        </p:cTn>
                                        <p:tgtEl>
                                          <p:spTgt spid="559"/>
                                        </p:tgtEl>
                                        <p:attrNameLst>
                                          <p:attrName>style.visibility</p:attrName>
                                        </p:attrNameLst>
                                      </p:cBhvr>
                                      <p:to>
                                        <p:strVal val="visible"/>
                                      </p:to>
                                    </p:set>
                                    <p:animEffect transition="in" filter="fade">
                                      <p:cBhvr>
                                        <p:cTn id="27" dur="500"/>
                                        <p:tgtEl>
                                          <p:spTgt spid="559"/>
                                        </p:tgtEl>
                                      </p:cBhvr>
                                    </p:animEffect>
                                  </p:childTnLst>
                                </p:cTn>
                              </p:par>
                              <p:par>
                                <p:cTn id="28" presetID="10" presetClass="entr" presetSubtype="0" fill="hold" nodeType="withEffect">
                                  <p:stCondLst>
                                    <p:cond delay="0"/>
                                  </p:stCondLst>
                                  <p:childTnLst>
                                    <p:set>
                                      <p:cBhvr>
                                        <p:cTn id="29" dur="1" fill="hold">
                                          <p:stCondLst>
                                            <p:cond delay="0"/>
                                          </p:stCondLst>
                                        </p:cTn>
                                        <p:tgtEl>
                                          <p:spTgt spid="548"/>
                                        </p:tgtEl>
                                        <p:attrNameLst>
                                          <p:attrName>style.visibility</p:attrName>
                                        </p:attrNameLst>
                                      </p:cBhvr>
                                      <p:to>
                                        <p:strVal val="visible"/>
                                      </p:to>
                                    </p:set>
                                    <p:animEffect transition="in" filter="fade">
                                      <p:cBhvr>
                                        <p:cTn id="30" dur="500"/>
                                        <p:tgtEl>
                                          <p:spTgt spid="548"/>
                                        </p:tgtEl>
                                      </p:cBhvr>
                                    </p:animEffect>
                                  </p:childTnLst>
                                </p:cTn>
                              </p:par>
                              <p:par>
                                <p:cTn id="31" presetID="10" presetClass="entr" presetSubtype="0" fill="hold" nodeType="withEffect">
                                  <p:stCondLst>
                                    <p:cond delay="0"/>
                                  </p:stCondLst>
                                  <p:childTnLst>
                                    <p:set>
                                      <p:cBhvr>
                                        <p:cTn id="32" dur="1" fill="hold">
                                          <p:stCondLst>
                                            <p:cond delay="0"/>
                                          </p:stCondLst>
                                        </p:cTn>
                                        <p:tgtEl>
                                          <p:spTgt spid="552"/>
                                        </p:tgtEl>
                                        <p:attrNameLst>
                                          <p:attrName>style.visibility</p:attrName>
                                        </p:attrNameLst>
                                      </p:cBhvr>
                                      <p:to>
                                        <p:strVal val="visible"/>
                                      </p:to>
                                    </p:set>
                                    <p:animEffect transition="in" filter="fade">
                                      <p:cBhvr>
                                        <p:cTn id="33" dur="500"/>
                                        <p:tgtEl>
                                          <p:spTgt spid="552"/>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555"/>
                                        </p:tgtEl>
                                        <p:attrNameLst>
                                          <p:attrName>style.visibility</p:attrName>
                                        </p:attrNameLst>
                                      </p:cBhvr>
                                      <p:to>
                                        <p:strVal val="visible"/>
                                      </p:to>
                                    </p:set>
                                    <p:animEffect transition="in" filter="fade">
                                      <p:cBhvr>
                                        <p:cTn id="37" dur="500"/>
                                        <p:tgtEl>
                                          <p:spTgt spid="555"/>
                                        </p:tgtEl>
                                      </p:cBhvr>
                                    </p:animEffect>
                                  </p:childTnLst>
                                </p:cTn>
                              </p:par>
                              <p:par>
                                <p:cTn id="38" presetID="10" presetClass="entr" presetSubtype="0" fill="hold" nodeType="withEffect">
                                  <p:stCondLst>
                                    <p:cond delay="0"/>
                                  </p:stCondLst>
                                  <p:childTnLst>
                                    <p:set>
                                      <p:cBhvr>
                                        <p:cTn id="39" dur="1" fill="hold">
                                          <p:stCondLst>
                                            <p:cond delay="0"/>
                                          </p:stCondLst>
                                        </p:cTn>
                                        <p:tgtEl>
                                          <p:spTgt spid="531"/>
                                        </p:tgtEl>
                                        <p:attrNameLst>
                                          <p:attrName>style.visibility</p:attrName>
                                        </p:attrNameLst>
                                      </p:cBhvr>
                                      <p:to>
                                        <p:strVal val="visible"/>
                                      </p:to>
                                    </p:set>
                                    <p:animEffect transition="in" filter="fade">
                                      <p:cBhvr>
                                        <p:cTn id="40" dur="500"/>
                                        <p:tgtEl>
                                          <p:spTgt spid="531"/>
                                        </p:tgtEl>
                                      </p:cBhvr>
                                    </p:animEffect>
                                  </p:childTnLst>
                                </p:cTn>
                              </p:par>
                              <p:par>
                                <p:cTn id="41" presetID="10" presetClass="entr" presetSubtype="0" fill="hold" nodeType="withEffect">
                                  <p:stCondLst>
                                    <p:cond delay="0"/>
                                  </p:stCondLst>
                                  <p:childTnLst>
                                    <p:set>
                                      <p:cBhvr>
                                        <p:cTn id="42" dur="1" fill="hold">
                                          <p:stCondLst>
                                            <p:cond delay="0"/>
                                          </p:stCondLst>
                                        </p:cTn>
                                        <p:tgtEl>
                                          <p:spTgt spid="553"/>
                                        </p:tgtEl>
                                        <p:attrNameLst>
                                          <p:attrName>style.visibility</p:attrName>
                                        </p:attrNameLst>
                                      </p:cBhvr>
                                      <p:to>
                                        <p:strVal val="visible"/>
                                      </p:to>
                                    </p:set>
                                    <p:animEffect transition="in" filter="fade">
                                      <p:cBhvr>
                                        <p:cTn id="43" dur="500"/>
                                        <p:tgtEl>
                                          <p:spTgt spid="553"/>
                                        </p:tgtEl>
                                      </p:cBhvr>
                                    </p:animEffect>
                                  </p:childTnLst>
                                </p:cTn>
                              </p:par>
                            </p:childTnLst>
                          </p:cTn>
                        </p:par>
                        <p:par>
                          <p:cTn id="44" fill="hold">
                            <p:stCondLst>
                              <p:cond delay="2000"/>
                            </p:stCondLst>
                            <p:childTnLst>
                              <p:par>
                                <p:cTn id="45" presetID="10" presetClass="entr" presetSubtype="0" fill="hold" nodeType="afterEffect">
                                  <p:stCondLst>
                                    <p:cond delay="0"/>
                                  </p:stCondLst>
                                  <p:childTnLst>
                                    <p:set>
                                      <p:cBhvr>
                                        <p:cTn id="46" dur="1" fill="hold">
                                          <p:stCondLst>
                                            <p:cond delay="0"/>
                                          </p:stCondLst>
                                        </p:cTn>
                                        <p:tgtEl>
                                          <p:spTgt spid="556"/>
                                        </p:tgtEl>
                                        <p:attrNameLst>
                                          <p:attrName>style.visibility</p:attrName>
                                        </p:attrNameLst>
                                      </p:cBhvr>
                                      <p:to>
                                        <p:strVal val="visible"/>
                                      </p:to>
                                    </p:set>
                                    <p:animEffect transition="in" filter="fade">
                                      <p:cBhvr>
                                        <p:cTn id="47" dur="500"/>
                                        <p:tgtEl>
                                          <p:spTgt spid="556"/>
                                        </p:tgtEl>
                                      </p:cBhvr>
                                    </p:animEffect>
                                  </p:childTnLst>
                                </p:cTn>
                              </p:par>
                              <p:par>
                                <p:cTn id="48" presetID="10" presetClass="entr" presetSubtype="0" fill="hold" nodeType="withEffect">
                                  <p:stCondLst>
                                    <p:cond delay="0"/>
                                  </p:stCondLst>
                                  <p:childTnLst>
                                    <p:set>
                                      <p:cBhvr>
                                        <p:cTn id="49" dur="1" fill="hold">
                                          <p:stCondLst>
                                            <p:cond delay="0"/>
                                          </p:stCondLst>
                                        </p:cTn>
                                        <p:tgtEl>
                                          <p:spTgt spid="537"/>
                                        </p:tgtEl>
                                        <p:attrNameLst>
                                          <p:attrName>style.visibility</p:attrName>
                                        </p:attrNameLst>
                                      </p:cBhvr>
                                      <p:to>
                                        <p:strVal val="visible"/>
                                      </p:to>
                                    </p:set>
                                    <p:animEffect transition="in" filter="fade">
                                      <p:cBhvr>
                                        <p:cTn id="50" dur="500"/>
                                        <p:tgtEl>
                                          <p:spTgt spid="537"/>
                                        </p:tgtEl>
                                      </p:cBhvr>
                                    </p:animEffect>
                                  </p:childTnLst>
                                </p:cTn>
                              </p:par>
                              <p:par>
                                <p:cTn id="51" presetID="10" presetClass="entr" presetSubtype="0" fill="hold" nodeType="withEffect">
                                  <p:stCondLst>
                                    <p:cond delay="0"/>
                                  </p:stCondLst>
                                  <p:childTnLst>
                                    <p:set>
                                      <p:cBhvr>
                                        <p:cTn id="52" dur="1" fill="hold">
                                          <p:stCondLst>
                                            <p:cond delay="0"/>
                                          </p:stCondLst>
                                        </p:cTn>
                                        <p:tgtEl>
                                          <p:spTgt spid="554"/>
                                        </p:tgtEl>
                                        <p:attrNameLst>
                                          <p:attrName>style.visibility</p:attrName>
                                        </p:attrNameLst>
                                      </p:cBhvr>
                                      <p:to>
                                        <p:strVal val="visible"/>
                                      </p:to>
                                    </p:set>
                                    <p:animEffect transition="in" filter="fade">
                                      <p:cBhvr>
                                        <p:cTn id="53" dur="500"/>
                                        <p:tgtEl>
                                          <p:spTgt spid="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Google Shape;569;p34"/>
          <p:cNvSpPr/>
          <p:nvPr/>
        </p:nvSpPr>
        <p:spPr>
          <a:xfrm>
            <a:off x="306975" y="1482202"/>
            <a:ext cx="8520600" cy="4654061"/>
          </a:xfrm>
          <a:prstGeom prst="roundRect">
            <a:avLst>
              <a:gd name="adj" fmla="val 16667"/>
            </a:avLst>
          </a:prstGeom>
          <a:solidFill>
            <a:srgbClr val="FF990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570" name="Google Shape;570;p34"/>
          <p:cNvSpPr txBox="1">
            <a:spLocks noGrp="1"/>
          </p:cNvSpPr>
          <p:nvPr>
            <p:ph type="body" idx="1"/>
          </p:nvPr>
        </p:nvSpPr>
        <p:spPr>
          <a:xfrm>
            <a:off x="833475" y="1905166"/>
            <a:ext cx="7467600" cy="3808131"/>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SzPts val="1800"/>
              <a:buNone/>
            </a:pPr>
            <a:r>
              <a:rPr lang="en-GB" sz="2400" b="1">
                <a:solidFill>
                  <a:srgbClr val="FFFFFF"/>
                </a:solidFill>
                <a:latin typeface="Calibri"/>
                <a:ea typeface="Calibri"/>
                <a:cs typeface="Calibri"/>
                <a:sym typeface="Calibri"/>
              </a:rPr>
              <a:t>Sign-up with us so we can fully support you!</a:t>
            </a:r>
            <a:br>
              <a:rPr lang="en-GB" sz="2400" b="1">
                <a:solidFill>
                  <a:srgbClr val="FFFFFF"/>
                </a:solidFill>
                <a:latin typeface="Calibri"/>
                <a:ea typeface="Calibri"/>
                <a:cs typeface="Calibri"/>
                <a:sym typeface="Calibri"/>
              </a:rPr>
            </a:br>
            <a:r>
              <a:rPr lang="en-GB" sz="2400">
                <a:solidFill>
                  <a:srgbClr val="FFFFFF"/>
                </a:solidFill>
                <a:latin typeface="Calibri"/>
                <a:ea typeface="Calibri"/>
                <a:cs typeface="Calibri"/>
                <a:sym typeface="Calibri"/>
              </a:rPr>
              <a:t>You have five minutes allocated to use the pens and leaflets provided to sign-up for our free, informational services! </a:t>
            </a:r>
            <a:endParaRPr sz="2400">
              <a:solidFill>
                <a:srgbClr val="FFFFFF"/>
              </a:solidFill>
              <a:latin typeface="Calibri"/>
              <a:ea typeface="Calibri"/>
              <a:cs typeface="Calibri"/>
              <a:sym typeface="Calibri"/>
            </a:endParaRPr>
          </a:p>
          <a:p>
            <a:pPr marL="0" lvl="0" indent="0" algn="ctr" rtl="0">
              <a:lnSpc>
                <a:spcPct val="115000"/>
              </a:lnSpc>
              <a:spcBef>
                <a:spcPts val="1600"/>
              </a:spcBef>
              <a:spcAft>
                <a:spcPts val="0"/>
              </a:spcAft>
              <a:buSzPts val="1800"/>
              <a:buNone/>
            </a:pPr>
            <a:r>
              <a:rPr lang="en-GB">
                <a:solidFill>
                  <a:srgbClr val="FFFFFF"/>
                </a:solidFill>
                <a:latin typeface="Calibri"/>
                <a:ea typeface="Calibri"/>
                <a:cs typeface="Calibri"/>
                <a:sym typeface="Calibri"/>
              </a:rPr>
              <a:t>(we will collect them into a box at the end!)</a:t>
            </a:r>
            <a:endParaRPr>
              <a:solidFill>
                <a:srgbClr val="FFFFFF"/>
              </a:solidFill>
              <a:latin typeface="Calibri"/>
              <a:ea typeface="Calibri"/>
              <a:cs typeface="Calibri"/>
              <a:sym typeface="Calibri"/>
            </a:endParaRPr>
          </a:p>
          <a:p>
            <a:pPr marL="0" lvl="0" indent="0" algn="ctr" rtl="0">
              <a:lnSpc>
                <a:spcPct val="115000"/>
              </a:lnSpc>
              <a:spcBef>
                <a:spcPts val="1600"/>
              </a:spcBef>
              <a:spcAft>
                <a:spcPts val="1600"/>
              </a:spcAft>
              <a:buSzPts val="1800"/>
              <a:buNone/>
            </a:pPr>
            <a:r>
              <a:rPr lang="en-GB" b="1">
                <a:solidFill>
                  <a:srgbClr val="FFFFFF"/>
                </a:solidFill>
                <a:latin typeface="Calibri"/>
                <a:ea typeface="Calibri"/>
                <a:cs typeface="Calibri"/>
                <a:sym typeface="Calibri"/>
              </a:rPr>
              <a:t>Even if you think university is the path for you, you may benefit from signing up as there are now Degree Apprenticeships available - something we will move onto later in the presentation and that we can help you with if you were interested...</a:t>
            </a:r>
            <a:endParaRPr b="1">
              <a:solidFill>
                <a:srgbClr val="FFFFFF"/>
              </a:solidFill>
              <a:latin typeface="Calibri"/>
              <a:ea typeface="Calibri"/>
              <a:cs typeface="Calibri"/>
              <a:sym typeface="Calibri"/>
            </a:endParaRPr>
          </a:p>
        </p:txBody>
      </p:sp>
      <p:sp>
        <p:nvSpPr>
          <p:cNvPr id="571" name="Google Shape;571;p34"/>
          <p:cNvSpPr/>
          <p:nvPr/>
        </p:nvSpPr>
        <p:spPr>
          <a:xfrm>
            <a:off x="-9525" y="453851"/>
            <a:ext cx="9153600" cy="561900"/>
          </a:xfrm>
          <a:prstGeom prst="rect">
            <a:avLst/>
          </a:prstGeom>
          <a:solidFill>
            <a:srgbClr val="BF2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BF2728"/>
              </a:solidFill>
              <a:latin typeface="Arial"/>
              <a:ea typeface="Arial"/>
              <a:cs typeface="Arial"/>
              <a:sym typeface="Arial"/>
            </a:endParaRPr>
          </a:p>
        </p:txBody>
      </p:sp>
      <p:sp>
        <p:nvSpPr>
          <p:cNvPr id="572" name="Google Shape;572;p34"/>
          <p:cNvSpPr txBox="1">
            <a:spLocks noGrp="1"/>
          </p:cNvSpPr>
          <p:nvPr>
            <p:ph type="title"/>
          </p:nvPr>
        </p:nvSpPr>
        <p:spPr>
          <a:xfrm>
            <a:off x="311700" y="404876"/>
            <a:ext cx="8520600" cy="526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b="1">
                <a:solidFill>
                  <a:schemeClr val="lt1"/>
                </a:solidFill>
                <a:latin typeface="Calibri"/>
                <a:ea typeface="Calibri"/>
                <a:cs typeface="Calibri"/>
                <a:sym typeface="Calibri"/>
              </a:rPr>
              <a:t>Sign-up With Us</a:t>
            </a:r>
            <a:endParaRPr b="1">
              <a:solidFill>
                <a:schemeClr val="lt1"/>
              </a:solidFill>
              <a:latin typeface="Calibri"/>
              <a:ea typeface="Calibri"/>
              <a:cs typeface="Calibri"/>
              <a:sym typeface="Calibri"/>
            </a:endParaRPr>
          </a:p>
          <a:p>
            <a:pPr marL="0" lvl="0" indent="0" algn="ctr" rtl="0">
              <a:lnSpc>
                <a:spcPct val="100000"/>
              </a:lnSpc>
              <a:spcBef>
                <a:spcPts val="0"/>
              </a:spcBef>
              <a:spcAft>
                <a:spcPts val="0"/>
              </a:spcAft>
              <a:buSzPts val="2800"/>
              <a:buNone/>
            </a:pPr>
            <a:endParaRPr b="1">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pic>
        <p:nvPicPr>
          <p:cNvPr id="577" name="Google Shape;577;p35" descr="A screenshot of a cell phone  Description automatically generated"/>
          <p:cNvPicPr preferRelativeResize="0"/>
          <p:nvPr/>
        </p:nvPicPr>
        <p:blipFill rotWithShape="1">
          <a:blip r:embed="rId3">
            <a:alphaModFix/>
          </a:blip>
          <a:srcRect/>
          <a:stretch/>
        </p:blipFill>
        <p:spPr>
          <a:xfrm>
            <a:off x="2456028" y="686335"/>
            <a:ext cx="4051971" cy="5740292"/>
          </a:xfrm>
          <a:prstGeom prst="rect">
            <a:avLst/>
          </a:prstGeom>
          <a:noFill/>
          <a:ln>
            <a:noFill/>
          </a:ln>
          <a:effectLst>
            <a:outerShdw blurRad="50800" dist="38100" dir="2700000" algn="tl" rotWithShape="0">
              <a:srgbClr val="000000">
                <a:alpha val="40000"/>
              </a:srgbClr>
            </a:outerShdw>
          </a:effectLst>
        </p:spPr>
      </p:pic>
      <p:sp>
        <p:nvSpPr>
          <p:cNvPr id="578" name="Google Shape;578;p35"/>
          <p:cNvSpPr txBox="1"/>
          <p:nvPr/>
        </p:nvSpPr>
        <p:spPr>
          <a:xfrm>
            <a:off x="6660363" y="4854336"/>
            <a:ext cx="1871700" cy="1164749"/>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GB" sz="1600" b="0" i="0" u="none" strike="noStrike" cap="none">
                <a:solidFill>
                  <a:schemeClr val="accent1"/>
                </a:solidFill>
                <a:latin typeface="Calibri"/>
                <a:ea typeface="Calibri"/>
                <a:cs typeface="Calibri"/>
                <a:sym typeface="Calibri"/>
              </a:rPr>
              <a:t>PLEASE NOTE:</a:t>
            </a:r>
            <a:endParaRPr sz="1600" b="0" i="0" u="none" strike="noStrike" cap="none">
              <a:solidFill>
                <a:schemeClr val="accent1"/>
              </a:solidFill>
              <a:latin typeface="Calibri"/>
              <a:ea typeface="Calibri"/>
              <a:cs typeface="Calibri"/>
              <a:sym typeface="Calibri"/>
            </a:endParaRPr>
          </a:p>
          <a:p>
            <a:pPr marL="0" marR="0" lvl="0" indent="0" algn="l" rtl="0">
              <a:lnSpc>
                <a:spcPct val="100000"/>
              </a:lnSpc>
              <a:spcBef>
                <a:spcPts val="0"/>
              </a:spcBef>
              <a:spcAft>
                <a:spcPts val="0"/>
              </a:spcAft>
              <a:buNone/>
            </a:pPr>
            <a:r>
              <a:rPr lang="en-GB" sz="1600" b="0" i="0" u="none" strike="noStrike" cap="none">
                <a:solidFill>
                  <a:schemeClr val="accent1"/>
                </a:solidFill>
                <a:latin typeface="Calibri"/>
                <a:ea typeface="Calibri"/>
                <a:cs typeface="Calibri"/>
                <a:sym typeface="Calibri"/>
              </a:rPr>
              <a:t>This bit is super duper</a:t>
            </a:r>
            <a:endParaRPr sz="1600" b="0" i="0" u="none" strike="noStrike" cap="none">
              <a:solidFill>
                <a:schemeClr val="accent1"/>
              </a:solidFill>
              <a:latin typeface="Calibri"/>
              <a:ea typeface="Calibri"/>
              <a:cs typeface="Calibri"/>
              <a:sym typeface="Calibri"/>
            </a:endParaRPr>
          </a:p>
          <a:p>
            <a:pPr marL="0" marR="0" lvl="0" indent="0" algn="l" rtl="0">
              <a:lnSpc>
                <a:spcPct val="100000"/>
              </a:lnSpc>
              <a:spcBef>
                <a:spcPts val="0"/>
              </a:spcBef>
              <a:spcAft>
                <a:spcPts val="0"/>
              </a:spcAft>
              <a:buNone/>
            </a:pPr>
            <a:r>
              <a:rPr lang="en-GB" sz="1600" b="0" i="0" u="none" strike="noStrike" cap="none">
                <a:solidFill>
                  <a:schemeClr val="accent1"/>
                </a:solidFill>
                <a:latin typeface="Calibri"/>
                <a:ea typeface="Calibri"/>
                <a:cs typeface="Calibri"/>
                <a:sym typeface="Calibri"/>
              </a:rPr>
              <a:t>important!</a:t>
            </a:r>
            <a:endParaRPr sz="1600" b="0" i="0" u="none" strike="noStrike" cap="none">
              <a:solidFill>
                <a:schemeClr val="accent1"/>
              </a:solidFill>
              <a:latin typeface="Calibri"/>
              <a:ea typeface="Calibri"/>
              <a:cs typeface="Calibri"/>
              <a:sym typeface="Calibri"/>
            </a:endParaRPr>
          </a:p>
        </p:txBody>
      </p:sp>
      <p:cxnSp>
        <p:nvCxnSpPr>
          <p:cNvPr id="579" name="Google Shape;579;p35"/>
          <p:cNvCxnSpPr/>
          <p:nvPr/>
        </p:nvCxnSpPr>
        <p:spPr>
          <a:xfrm>
            <a:off x="5517288" y="4442327"/>
            <a:ext cx="876300" cy="0"/>
          </a:xfrm>
          <a:prstGeom prst="straightConnector1">
            <a:avLst/>
          </a:prstGeom>
          <a:noFill/>
          <a:ln w="19050" cap="flat" cmpd="sng">
            <a:solidFill>
              <a:srgbClr val="FFAB40"/>
            </a:solidFill>
            <a:prstDash val="solid"/>
            <a:round/>
            <a:headEnd type="none" w="sm" len="sm"/>
            <a:tailEnd type="none" w="sm" len="sm"/>
          </a:ln>
        </p:spPr>
      </p:cxnSp>
      <p:cxnSp>
        <p:nvCxnSpPr>
          <p:cNvPr id="580" name="Google Shape;580;p35"/>
          <p:cNvCxnSpPr/>
          <p:nvPr/>
        </p:nvCxnSpPr>
        <p:spPr>
          <a:xfrm>
            <a:off x="5517288" y="6303059"/>
            <a:ext cx="876300" cy="0"/>
          </a:xfrm>
          <a:prstGeom prst="straightConnector1">
            <a:avLst/>
          </a:prstGeom>
          <a:noFill/>
          <a:ln w="19050" cap="flat" cmpd="sng">
            <a:solidFill>
              <a:srgbClr val="FFAB40"/>
            </a:solidFill>
            <a:prstDash val="solid"/>
            <a:round/>
            <a:headEnd type="none" w="sm" len="sm"/>
            <a:tailEnd type="none" w="sm" len="sm"/>
          </a:ln>
        </p:spPr>
      </p:cxnSp>
      <p:cxnSp>
        <p:nvCxnSpPr>
          <p:cNvPr id="581" name="Google Shape;581;p35"/>
          <p:cNvCxnSpPr/>
          <p:nvPr/>
        </p:nvCxnSpPr>
        <p:spPr>
          <a:xfrm>
            <a:off x="6384063" y="4446796"/>
            <a:ext cx="0" cy="1856263"/>
          </a:xfrm>
          <a:prstGeom prst="straightConnector1">
            <a:avLst/>
          </a:prstGeom>
          <a:noFill/>
          <a:ln w="19050" cap="flat" cmpd="sng">
            <a:solidFill>
              <a:srgbClr val="FFAB40"/>
            </a:solidFill>
            <a:prstDash val="solid"/>
            <a:round/>
            <a:headEnd type="none" w="sm" len="sm"/>
            <a:tailEnd type="none" w="sm" len="sm"/>
          </a:ln>
        </p:spPr>
      </p:cxnSp>
      <p:cxnSp>
        <p:nvCxnSpPr>
          <p:cNvPr id="582" name="Google Shape;582;p35"/>
          <p:cNvCxnSpPr/>
          <p:nvPr/>
        </p:nvCxnSpPr>
        <p:spPr>
          <a:xfrm>
            <a:off x="6384063" y="5443996"/>
            <a:ext cx="276300" cy="0"/>
          </a:xfrm>
          <a:prstGeom prst="straightConnector1">
            <a:avLst/>
          </a:prstGeom>
          <a:noFill/>
          <a:ln w="19050" cap="flat" cmpd="sng">
            <a:solidFill>
              <a:srgbClr val="FFAB40"/>
            </a:solidFill>
            <a:prstDash val="solid"/>
            <a:round/>
            <a:headEnd type="none" w="sm" len="sm"/>
            <a:tailEnd type="none" w="sm" len="sm"/>
          </a:ln>
        </p:spPr>
      </p:cxn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pic>
        <p:nvPicPr>
          <p:cNvPr id="588" name="Google Shape;588;p36" descr="A picture containing photo, bottle, indoor  Description generated with high confidence"/>
          <p:cNvPicPr preferRelativeResize="0"/>
          <p:nvPr/>
        </p:nvPicPr>
        <p:blipFill rotWithShape="1">
          <a:blip r:embed="rId3">
            <a:alphaModFix/>
          </a:blip>
          <a:srcRect l="1501" t="19928" r="91489" b="30600"/>
          <a:stretch/>
        </p:blipFill>
        <p:spPr>
          <a:xfrm>
            <a:off x="827584" y="2869219"/>
            <a:ext cx="432048" cy="1215451"/>
          </a:xfrm>
          <a:prstGeom prst="rect">
            <a:avLst/>
          </a:prstGeom>
          <a:noFill/>
          <a:ln>
            <a:noFill/>
          </a:ln>
        </p:spPr>
      </p:pic>
      <p:sp>
        <p:nvSpPr>
          <p:cNvPr id="589" name="Google Shape;589;p36"/>
          <p:cNvSpPr txBox="1"/>
          <p:nvPr/>
        </p:nvSpPr>
        <p:spPr>
          <a:xfrm>
            <a:off x="359532" y="368660"/>
            <a:ext cx="4608512" cy="40011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2F8FD1"/>
              </a:buClr>
              <a:buSzPts val="2600"/>
              <a:buFont typeface="Arial"/>
              <a:buNone/>
            </a:pPr>
            <a:r>
              <a:rPr lang="en-GB" sz="2600" b="1" i="0" u="none" strike="noStrike" cap="none">
                <a:solidFill>
                  <a:srgbClr val="2F8FD1"/>
                </a:solidFill>
                <a:latin typeface="Arial"/>
                <a:ea typeface="Arial"/>
                <a:cs typeface="Arial"/>
                <a:sym typeface="Arial"/>
              </a:rPr>
              <a:t>Contact us</a:t>
            </a:r>
            <a:endParaRPr sz="2600" b="1" i="0" u="none" strike="noStrike" cap="none">
              <a:solidFill>
                <a:srgbClr val="2F8FD1"/>
              </a:solidFill>
              <a:latin typeface="Arial"/>
              <a:ea typeface="Arial"/>
              <a:cs typeface="Arial"/>
              <a:sym typeface="Arial"/>
            </a:endParaRPr>
          </a:p>
        </p:txBody>
      </p:sp>
      <p:pic>
        <p:nvPicPr>
          <p:cNvPr id="590" name="Google Shape;590;p36"/>
          <p:cNvPicPr preferRelativeResize="0"/>
          <p:nvPr/>
        </p:nvPicPr>
        <p:blipFill rotWithShape="1">
          <a:blip r:embed="rId4">
            <a:alphaModFix/>
          </a:blip>
          <a:srcRect/>
          <a:stretch/>
        </p:blipFill>
        <p:spPr>
          <a:xfrm>
            <a:off x="207730" y="5754234"/>
            <a:ext cx="1411941" cy="911090"/>
          </a:xfrm>
          <a:prstGeom prst="rect">
            <a:avLst/>
          </a:prstGeom>
          <a:noFill/>
          <a:ln>
            <a:noFill/>
          </a:ln>
        </p:spPr>
      </p:pic>
      <p:sp>
        <p:nvSpPr>
          <p:cNvPr id="591" name="Google Shape;591;p36"/>
          <p:cNvSpPr/>
          <p:nvPr/>
        </p:nvSpPr>
        <p:spPr>
          <a:xfrm>
            <a:off x="1259632" y="1922674"/>
            <a:ext cx="6912768" cy="310854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F7F7F"/>
              </a:buClr>
              <a:buSzPts val="2800"/>
              <a:buFont typeface="Arial"/>
              <a:buNone/>
            </a:pPr>
            <a:r>
              <a:rPr lang="en-GB" sz="2800" b="1" i="0" u="none" strike="noStrike" cap="none">
                <a:solidFill>
                  <a:srgbClr val="7F7F7F"/>
                </a:solidFill>
                <a:latin typeface="Arial"/>
                <a:ea typeface="Arial"/>
                <a:cs typeface="Arial"/>
                <a:sym typeface="Arial"/>
              </a:rPr>
              <a:t>Follow the National Apprenticeship Service:</a:t>
            </a:r>
            <a:br>
              <a:rPr lang="en-GB" sz="2800" b="1" i="0" u="none" strike="noStrike" cap="none">
                <a:solidFill>
                  <a:srgbClr val="7F7F7F"/>
                </a:solidFill>
                <a:latin typeface="Arial"/>
                <a:ea typeface="Arial"/>
                <a:cs typeface="Arial"/>
                <a:sym typeface="Arial"/>
              </a:rPr>
            </a:br>
            <a:r>
              <a:rPr lang="en-GB" sz="2800" b="1" i="0" u="none" strike="noStrike" cap="none">
                <a:solidFill>
                  <a:srgbClr val="000000"/>
                </a:solidFill>
                <a:latin typeface="Arial"/>
                <a:ea typeface="Arial"/>
                <a:cs typeface="Arial"/>
                <a:sym typeface="Arial"/>
              </a:rPr>
              <a:t>@Apprenticeships</a:t>
            </a:r>
            <a:endParaRPr/>
          </a:p>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rgbClr val="000000"/>
                </a:solidFill>
                <a:latin typeface="Arial"/>
                <a:ea typeface="Arial"/>
                <a:cs typeface="Arial"/>
                <a:sym typeface="Arial"/>
              </a:rPr>
              <a:t>Fireitupapps</a:t>
            </a:r>
            <a:endParaRPr sz="2800" b="1"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rgbClr val="000000"/>
                </a:solidFill>
                <a:latin typeface="Arial"/>
                <a:ea typeface="Arial"/>
                <a:cs typeface="Arial"/>
                <a:sym typeface="Arial"/>
              </a:rPr>
              <a:t>National Apprenticeship Service</a:t>
            </a:r>
            <a:endParaRPr/>
          </a:p>
          <a:p>
            <a:pPr marL="0" marR="0" lvl="0" indent="0" algn="l" rtl="0">
              <a:lnSpc>
                <a:spcPct val="100000"/>
              </a:lnSpc>
              <a:spcBef>
                <a:spcPts val="0"/>
              </a:spcBef>
              <a:spcAft>
                <a:spcPts val="0"/>
              </a:spcAft>
              <a:buClr>
                <a:srgbClr val="000000"/>
              </a:buClr>
              <a:buSzPts val="2800"/>
              <a:buFont typeface="Arial"/>
              <a:buNone/>
            </a:pPr>
            <a:r>
              <a:rPr lang="en-GB" sz="2800" b="1" i="0" u="none" strike="noStrike" cap="none">
                <a:solidFill>
                  <a:srgbClr val="000000"/>
                </a:solidFill>
                <a:latin typeface="Arial"/>
                <a:ea typeface="Arial"/>
                <a:cs typeface="Arial"/>
                <a:sym typeface="Arial"/>
              </a:rPr>
              <a:t>Search for apprenticeships on GOV.UK or call 08000 150 400</a:t>
            </a:r>
            <a:endParaRPr/>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88"/>
                                        </p:tgtEl>
                                        <p:attrNameLst>
                                          <p:attrName>style.visibility</p:attrName>
                                        </p:attrNameLst>
                                      </p:cBhvr>
                                      <p:to>
                                        <p:strVal val="visible"/>
                                      </p:to>
                                    </p:set>
                                    <p:animEffect transition="in" filter="fade">
                                      <p:cBhvr>
                                        <p:cTn id="7" dur="1400"/>
                                        <p:tgtEl>
                                          <p:spTgt spid="588"/>
                                        </p:tgtEl>
                                      </p:cBhvr>
                                    </p:animEffect>
                                  </p:childTnLst>
                                </p:cTn>
                              </p:par>
                              <p:par>
                                <p:cTn id="8" presetID="10" presetClass="entr" presetSubtype="0" fill="hold" nodeType="withEffect">
                                  <p:stCondLst>
                                    <p:cond delay="0"/>
                                  </p:stCondLst>
                                  <p:childTnLst>
                                    <p:set>
                                      <p:cBhvr>
                                        <p:cTn id="9" dur="1" fill="hold">
                                          <p:stCondLst>
                                            <p:cond delay="0"/>
                                          </p:stCondLst>
                                        </p:cTn>
                                        <p:tgtEl>
                                          <p:spTgt spid="591"/>
                                        </p:tgtEl>
                                        <p:attrNameLst>
                                          <p:attrName>style.visibility</p:attrName>
                                        </p:attrNameLst>
                                      </p:cBhvr>
                                      <p:to>
                                        <p:strVal val="visible"/>
                                      </p:to>
                                    </p:set>
                                    <p:animEffect transition="in" filter="fade">
                                      <p:cBhvr>
                                        <p:cTn id="10" dur="500"/>
                                        <p:tgtEl>
                                          <p:spTgt spid="5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p38"/>
          <p:cNvSpPr/>
          <p:nvPr/>
        </p:nvSpPr>
        <p:spPr>
          <a:xfrm>
            <a:off x="0" y="0"/>
            <a:ext cx="9163200" cy="6858000"/>
          </a:xfrm>
          <a:prstGeom prst="rect">
            <a:avLst/>
          </a:prstGeom>
          <a:solidFill>
            <a:srgbClr val="BF2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606" name="Google Shape;606;p38"/>
          <p:cNvSpPr txBox="1"/>
          <p:nvPr/>
        </p:nvSpPr>
        <p:spPr>
          <a:xfrm>
            <a:off x="293875" y="2933700"/>
            <a:ext cx="8520600" cy="1266900"/>
          </a:xfrm>
          <a:prstGeom prst="rect">
            <a:avLst/>
          </a:prstGeom>
          <a:noFill/>
          <a:ln>
            <a:noFill/>
          </a:ln>
          <a:effectLst>
            <a:outerShdw blurRad="57150" dist="19050" dir="5400000" algn="bl" rotWithShape="0">
              <a:srgbClr val="000000">
                <a:alpha val="49411"/>
              </a:srgbClr>
            </a:outerShdw>
          </a:effectLst>
        </p:spPr>
        <p:txBody>
          <a:bodyPr spcFirstLastPara="1" wrap="square" lIns="91425" tIns="91425" rIns="91425" bIns="91425" anchor="b" anchorCtr="0">
            <a:noAutofit/>
          </a:bodyPr>
          <a:lstStyle/>
          <a:p>
            <a:pPr marL="0" marR="0" lvl="0" indent="0" algn="ctr" rtl="0">
              <a:lnSpc>
                <a:spcPct val="100000"/>
              </a:lnSpc>
              <a:spcBef>
                <a:spcPts val="0"/>
              </a:spcBef>
              <a:spcAft>
                <a:spcPts val="0"/>
              </a:spcAft>
              <a:buNone/>
            </a:pPr>
            <a:r>
              <a:rPr lang="en-GB" sz="3800" b="0" i="1" u="none" strike="noStrike" cap="none">
                <a:solidFill>
                  <a:srgbClr val="FFFFFF"/>
                </a:solidFill>
                <a:latin typeface="Calibri"/>
                <a:ea typeface="Calibri"/>
                <a:cs typeface="Calibri"/>
                <a:sym typeface="Calibri"/>
              </a:rPr>
              <a:t>Thank you for watching </a:t>
            </a:r>
            <a:endParaRPr sz="3800" b="0" i="1" u="none" strike="noStrike" cap="none">
              <a:solidFill>
                <a:srgbClr val="FFFFFF"/>
              </a:solidFill>
              <a:latin typeface="Calibri"/>
              <a:ea typeface="Calibri"/>
              <a:cs typeface="Calibri"/>
              <a:sym typeface="Calibri"/>
            </a:endParaRPr>
          </a:p>
          <a:p>
            <a:pPr marL="0" marR="0" lvl="0" indent="0" algn="ctr" rtl="0">
              <a:lnSpc>
                <a:spcPct val="100000"/>
              </a:lnSpc>
              <a:spcBef>
                <a:spcPts val="0"/>
              </a:spcBef>
              <a:spcAft>
                <a:spcPts val="0"/>
              </a:spcAft>
              <a:buNone/>
            </a:pPr>
            <a:r>
              <a:rPr lang="en-GB" sz="3800" b="0" i="1" u="none" strike="noStrike" cap="none">
                <a:solidFill>
                  <a:srgbClr val="FFFFFF"/>
                </a:solidFill>
                <a:latin typeface="Calibri"/>
                <a:ea typeface="Calibri"/>
                <a:cs typeface="Calibri"/>
                <a:sym typeface="Calibri"/>
              </a:rPr>
              <a:t>this presentation!</a:t>
            </a:r>
            <a:endParaRPr sz="3800" b="0" i="1" u="none" strike="noStrike" cap="none">
              <a:solidFill>
                <a:srgbClr val="FFFFFF"/>
              </a:solidFill>
              <a:latin typeface="Calibri"/>
              <a:ea typeface="Calibri"/>
              <a:cs typeface="Calibri"/>
              <a:sym typeface="Calibri"/>
            </a:endParaRPr>
          </a:p>
        </p:txBody>
      </p:sp>
      <p:pic>
        <p:nvPicPr>
          <p:cNvPr id="607" name="Google Shape;607;p38"/>
          <p:cNvPicPr preferRelativeResize="0"/>
          <p:nvPr/>
        </p:nvPicPr>
        <p:blipFill rotWithShape="1">
          <a:blip r:embed="rId3">
            <a:alphaModFix/>
          </a:blip>
          <a:srcRect/>
          <a:stretch/>
        </p:blipFill>
        <p:spPr>
          <a:xfrm>
            <a:off x="3042175" y="789550"/>
            <a:ext cx="3059647" cy="2124374"/>
          </a:xfrm>
          <a:prstGeom prst="rect">
            <a:avLst/>
          </a:prstGeom>
          <a:noFill/>
          <a:ln>
            <a:noFill/>
          </a:ln>
        </p:spPr>
      </p:pic>
      <p:pic>
        <p:nvPicPr>
          <p:cNvPr id="608" name="Google Shape;608;p38"/>
          <p:cNvPicPr preferRelativeResize="0"/>
          <p:nvPr/>
        </p:nvPicPr>
        <p:blipFill rotWithShape="1">
          <a:blip r:embed="rId3">
            <a:alphaModFix/>
          </a:blip>
          <a:srcRect/>
          <a:stretch/>
        </p:blipFill>
        <p:spPr>
          <a:xfrm>
            <a:off x="3042175" y="789550"/>
            <a:ext cx="3059647" cy="2124374"/>
          </a:xfrm>
          <a:prstGeom prst="rect">
            <a:avLst/>
          </a:prstGeom>
          <a:noFill/>
          <a:ln>
            <a:noFill/>
          </a:ln>
        </p:spPr>
      </p:pic>
      <p:sp>
        <p:nvSpPr>
          <p:cNvPr id="609" name="Google Shape;609;p38"/>
          <p:cNvSpPr txBox="1"/>
          <p:nvPr/>
        </p:nvSpPr>
        <p:spPr>
          <a:xfrm>
            <a:off x="1258363" y="4509975"/>
            <a:ext cx="6894000" cy="1033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None/>
            </a:pPr>
            <a:endParaRPr sz="1800" b="0" i="1"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4964455B-5A02-45B8-AD73-B6FFAF5CC01A}"/>
              </a:ext>
            </a:extLst>
          </p:cNvPr>
          <p:cNvPicPr>
            <a:picLocks noChangeAspect="1"/>
          </p:cNvPicPr>
          <p:nvPr/>
        </p:nvPicPr>
        <p:blipFill rotWithShape="1">
          <a:blip r:embed="rId2"/>
          <a:srcRect t="9554" b="6176"/>
          <a:stretch/>
        </p:blipFill>
        <p:spPr>
          <a:xfrm>
            <a:off x="16" y="857257"/>
            <a:ext cx="9143984" cy="5143493"/>
          </a:xfrm>
          <a:prstGeom prst="rect">
            <a:avLst/>
          </a:prstGeom>
        </p:spPr>
      </p:pic>
      <p:sp>
        <p:nvSpPr>
          <p:cNvPr id="9" name="Rectangle 8">
            <a:extLst>
              <a:ext uri="{FF2B5EF4-FFF2-40B4-BE49-F238E27FC236}">
                <a16:creationId xmlns="" xmlns:a16="http://schemas.microsoft.com/office/drawing/2014/main" id="{2644B391-9BFE-445C-A9EC-F544BB85FBC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702997" y="2213649"/>
            <a:ext cx="4089395" cy="2430702"/>
          </a:xfrm>
          <a:prstGeom prst="rect">
            <a:avLst/>
          </a:prstGeom>
          <a:solidFill>
            <a:schemeClr val="bg1">
              <a:lumMod val="75000"/>
              <a:lumOff val="25000"/>
            </a:schemeClr>
          </a:solidFill>
          <a:ln w="6350" cap="sq" cmpd="sng" algn="ctr">
            <a:noFill/>
            <a:prstDash val="solid"/>
            <a:miter lim="800000"/>
          </a:ln>
          <a:effectLst/>
        </p:spPr>
      </p:sp>
      <p:sp>
        <p:nvSpPr>
          <p:cNvPr id="11" name="Rectangle 10">
            <a:extLst>
              <a:ext uri="{FF2B5EF4-FFF2-40B4-BE49-F238E27FC236}">
                <a16:creationId xmlns="" xmlns:a16="http://schemas.microsoft.com/office/drawing/2014/main" id="{80F26E69-87D9-4655-AE7B-280A87AA3CAD}"/>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827454" y="2338578"/>
            <a:ext cx="3840480" cy="2180844"/>
          </a:xfrm>
          <a:prstGeom prst="rect">
            <a:avLst/>
          </a:prstGeom>
          <a:noFill/>
          <a:ln w="6350" cap="sq" cmpd="sng" algn="ctr">
            <a:solidFill>
              <a:schemeClr val="tx1"/>
            </a:solidFill>
            <a:prstDash val="solid"/>
            <a:miter lim="800000"/>
          </a:ln>
          <a:effectLst>
            <a:softEdge rad="0"/>
          </a:effectLst>
        </p:spPr>
      </p:sp>
      <p:sp>
        <p:nvSpPr>
          <p:cNvPr id="2" name="Title 1">
            <a:extLst>
              <a:ext uri="{FF2B5EF4-FFF2-40B4-BE49-F238E27FC236}">
                <a16:creationId xmlns="" xmlns:a16="http://schemas.microsoft.com/office/drawing/2014/main" id="{66498B58-3DE0-41DC-B28E-7C2AE6557EC5}"/>
              </a:ext>
            </a:extLst>
          </p:cNvPr>
          <p:cNvSpPr>
            <a:spLocks noGrp="1"/>
          </p:cNvSpPr>
          <p:nvPr>
            <p:ph type="ctrTitle"/>
          </p:nvPr>
        </p:nvSpPr>
        <p:spPr>
          <a:xfrm>
            <a:off x="957042" y="2619763"/>
            <a:ext cx="3581306" cy="1223180"/>
          </a:xfrm>
        </p:spPr>
        <p:txBody>
          <a:bodyPr>
            <a:normAutofit/>
          </a:bodyPr>
          <a:lstStyle/>
          <a:p>
            <a:r>
              <a:rPr lang="en-GB" sz="3300" dirty="0">
                <a:solidFill>
                  <a:schemeClr val="tx1"/>
                </a:solidFill>
              </a:rPr>
              <a:t>Applying for Apprenticeships</a:t>
            </a:r>
          </a:p>
        </p:txBody>
      </p:sp>
      <p:sp>
        <p:nvSpPr>
          <p:cNvPr id="3" name="Subtitle 2">
            <a:extLst>
              <a:ext uri="{FF2B5EF4-FFF2-40B4-BE49-F238E27FC236}">
                <a16:creationId xmlns="" xmlns:a16="http://schemas.microsoft.com/office/drawing/2014/main" id="{4CC54273-F7AA-499F-85DB-BA0D0C76C3ED}"/>
              </a:ext>
            </a:extLst>
          </p:cNvPr>
          <p:cNvSpPr>
            <a:spLocks noGrp="1"/>
          </p:cNvSpPr>
          <p:nvPr>
            <p:ph type="subTitle" idx="1"/>
          </p:nvPr>
        </p:nvSpPr>
        <p:spPr>
          <a:xfrm>
            <a:off x="957042" y="3850160"/>
            <a:ext cx="3581306" cy="419742"/>
          </a:xfrm>
        </p:spPr>
        <p:txBody>
          <a:bodyPr>
            <a:normAutofit fontScale="47500" lnSpcReduction="20000"/>
          </a:bodyPr>
          <a:lstStyle/>
          <a:p>
            <a:r>
              <a:rPr lang="en-GB" dirty="0" smtClean="0">
                <a:solidFill>
                  <a:schemeClr val="tx1"/>
                </a:solidFill>
              </a:rPr>
              <a:t>Kiera </a:t>
            </a:r>
            <a:r>
              <a:rPr lang="en-GB" dirty="0" err="1" smtClean="0">
                <a:solidFill>
                  <a:schemeClr val="tx1"/>
                </a:solidFill>
              </a:rPr>
              <a:t>Twomey</a:t>
            </a:r>
            <a:r>
              <a:rPr lang="en-GB" dirty="0" smtClean="0">
                <a:solidFill>
                  <a:schemeClr val="tx1"/>
                </a:solidFill>
              </a:rPr>
              <a:t>- an apprentice’s </a:t>
            </a:r>
            <a:r>
              <a:rPr lang="en-GB" dirty="0" err="1" smtClean="0">
                <a:solidFill>
                  <a:schemeClr val="tx1"/>
                </a:solidFill>
              </a:rPr>
              <a:t>persepective</a:t>
            </a:r>
            <a:endParaRPr lang="en-GB" dirty="0">
              <a:solidFill>
                <a:schemeClr val="tx1"/>
              </a:solidFill>
            </a:endParaRPr>
          </a:p>
        </p:txBody>
      </p:sp>
    </p:spTree>
    <p:extLst>
      <p:ext uri="{BB962C8B-B14F-4D97-AF65-F5344CB8AC3E}">
        <p14:creationId xmlns:p14="http://schemas.microsoft.com/office/powerpoint/2010/main" val="236786923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85273D-C43C-43C4-A961-9D78588AA69D}"/>
              </a:ext>
            </a:extLst>
          </p:cNvPr>
          <p:cNvSpPr>
            <a:spLocks noGrp="1"/>
          </p:cNvSpPr>
          <p:nvPr>
            <p:ph type="title"/>
          </p:nvPr>
        </p:nvSpPr>
        <p:spPr/>
        <p:txBody>
          <a:bodyPr>
            <a:noAutofit/>
          </a:bodyPr>
          <a:lstStyle/>
          <a:p>
            <a:r>
              <a:rPr lang="en-GB" sz="2100" dirty="0"/>
              <a:t>An apprenticeship is a system of training a new generation of practitioners of a trade or profession with on-the-job training and often some accompanying study (classroom work and reading).</a:t>
            </a:r>
          </a:p>
        </p:txBody>
      </p:sp>
      <p:sp>
        <p:nvSpPr>
          <p:cNvPr id="3" name="Content Placeholder 2">
            <a:extLst>
              <a:ext uri="{FF2B5EF4-FFF2-40B4-BE49-F238E27FC236}">
                <a16:creationId xmlns="" xmlns:a16="http://schemas.microsoft.com/office/drawing/2014/main" id="{D7E35A86-2BF6-4D68-8F8B-4E20D68CEE6C}"/>
              </a:ext>
            </a:extLst>
          </p:cNvPr>
          <p:cNvSpPr>
            <a:spLocks noGrp="1"/>
          </p:cNvSpPr>
          <p:nvPr>
            <p:ph idx="1"/>
          </p:nvPr>
        </p:nvSpPr>
        <p:spPr/>
        <p:txBody>
          <a:bodyPr>
            <a:normAutofit fontScale="85000" lnSpcReduction="10000"/>
          </a:bodyPr>
          <a:lstStyle/>
          <a:p>
            <a:pPr marL="0" indent="0">
              <a:buNone/>
            </a:pPr>
            <a:r>
              <a:rPr lang="en-GB" dirty="0"/>
              <a:t>There are three key different apprenticeship types, which relates to the level of study the apprenticeship will entail; </a:t>
            </a:r>
          </a:p>
          <a:p>
            <a:r>
              <a:rPr lang="en-GB" dirty="0"/>
              <a:t>Intermediate (Level 2) Apprenticeships; The intermediate apprenticeship is the first level of the modern apprenticeship. These schemes are aimed at 16 year olds, and can last anywhere between 12-18 months.</a:t>
            </a:r>
          </a:p>
          <a:p>
            <a:r>
              <a:rPr lang="en-GB" dirty="0"/>
              <a:t>Higher (Level 4/5) Apprenticeships; Higher apprenticeships, also referred to as level 4 or level 5 apprenticeships, are designed for school leavers aged 18 or above. These types of apprenticeships can last anywhere between three to four years. The academic modules are usually spent in a further or higher education institution; the rest of a higher apprentice’s time is spent working for a company.</a:t>
            </a:r>
          </a:p>
          <a:p>
            <a:r>
              <a:rPr lang="en-GB" dirty="0"/>
              <a:t>Degree Apprenticeships (Level 6/7) ; Degree apprenticeships are the newest type of apprenticeship, introduced in March 2015. These programmes have been created through a collaboration between universities and the Tech Partnership. Degree apprenticeships are similar in structure to lower level apprenticeships. An apprentice will work on a full-time basis for a company, and study part-time at university on the side. At the end of the apprenticeship, they will be awarded with a bachelor’s or master’s degree. These schemes can last anywhere between three to five years, and apprentices are paid a salary for the duration. Degree apprenticeships are also tuition-free!</a:t>
            </a:r>
          </a:p>
          <a:p>
            <a:endParaRPr lang="en-GB" dirty="0"/>
          </a:p>
          <a:p>
            <a:pPr marL="0" indent="0">
              <a:buNone/>
            </a:pPr>
            <a:endParaRPr lang="en-GB" dirty="0"/>
          </a:p>
        </p:txBody>
      </p:sp>
    </p:spTree>
    <p:extLst>
      <p:ext uri="{BB962C8B-B14F-4D97-AF65-F5344CB8AC3E}">
        <p14:creationId xmlns:p14="http://schemas.microsoft.com/office/powerpoint/2010/main" val="17022499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3F0A73C-BE88-4DD5-BD13-E6777CCB0D12}"/>
              </a:ext>
            </a:extLst>
          </p:cNvPr>
          <p:cNvSpPr>
            <a:spLocks noGrp="1"/>
          </p:cNvSpPr>
          <p:nvPr>
            <p:ph type="title"/>
          </p:nvPr>
        </p:nvSpPr>
        <p:spPr/>
        <p:txBody>
          <a:bodyPr/>
          <a:lstStyle/>
          <a:p>
            <a:r>
              <a:rPr lang="en-GB" dirty="0"/>
              <a:t>The benefits of an apprenticeship</a:t>
            </a:r>
          </a:p>
        </p:txBody>
      </p:sp>
      <p:sp>
        <p:nvSpPr>
          <p:cNvPr id="3" name="Content Placeholder 2">
            <a:extLst>
              <a:ext uri="{FF2B5EF4-FFF2-40B4-BE49-F238E27FC236}">
                <a16:creationId xmlns="" xmlns:a16="http://schemas.microsoft.com/office/drawing/2014/main" id="{4A078394-22E2-4BBA-96E7-1B723922D180}"/>
              </a:ext>
            </a:extLst>
          </p:cNvPr>
          <p:cNvSpPr>
            <a:spLocks noGrp="1"/>
          </p:cNvSpPr>
          <p:nvPr>
            <p:ph idx="1"/>
          </p:nvPr>
        </p:nvSpPr>
        <p:spPr/>
        <p:txBody>
          <a:bodyPr>
            <a:normAutofit/>
          </a:bodyPr>
          <a:lstStyle/>
          <a:p>
            <a:r>
              <a:rPr lang="en-GB" dirty="0">
                <a:latin typeface="Adobe Caslon Pro" panose="0205050205050A020403" pitchFamily="18" charset="0"/>
              </a:rPr>
              <a:t>Earn while you learn</a:t>
            </a:r>
          </a:p>
          <a:p>
            <a:r>
              <a:rPr lang="en-GB" dirty="0">
                <a:latin typeface="Adobe Caslon Pro" panose="0205050205050A020403" pitchFamily="18" charset="0"/>
              </a:rPr>
              <a:t>Usually guaranteed a job at the end </a:t>
            </a:r>
          </a:p>
          <a:p>
            <a:r>
              <a:rPr lang="en-GB" dirty="0">
                <a:latin typeface="Adobe Caslon Pro" panose="0205050205050A020403" pitchFamily="18" charset="0"/>
              </a:rPr>
              <a:t>Putting your learning into practice</a:t>
            </a:r>
          </a:p>
          <a:p>
            <a:r>
              <a:rPr lang="en-GB" dirty="0">
                <a:latin typeface="Adobe Caslon Pro" panose="0205050205050A020403" pitchFamily="18" charset="0"/>
              </a:rPr>
              <a:t>Fun &amp; interesting; every day is different</a:t>
            </a:r>
          </a:p>
          <a:p>
            <a:r>
              <a:rPr lang="en-GB" dirty="0">
                <a:latin typeface="Adobe Caslon Pro" panose="0205050205050A020403" pitchFamily="18" charset="0"/>
              </a:rPr>
              <a:t>They pay for your tuition fees (a minimum of £9,ooo per year for degrees!)</a:t>
            </a:r>
          </a:p>
        </p:txBody>
      </p:sp>
    </p:spTree>
    <p:extLst>
      <p:ext uri="{BB962C8B-B14F-4D97-AF65-F5344CB8AC3E}">
        <p14:creationId xmlns:p14="http://schemas.microsoft.com/office/powerpoint/2010/main" val="16042808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20ABBF5-283D-4FD3-A653-10D9448B1974}"/>
              </a:ext>
            </a:extLst>
          </p:cNvPr>
          <p:cNvSpPr>
            <a:spLocks noGrp="1"/>
          </p:cNvSpPr>
          <p:nvPr>
            <p:ph type="title"/>
          </p:nvPr>
        </p:nvSpPr>
        <p:spPr/>
        <p:txBody>
          <a:bodyPr/>
          <a:lstStyle/>
          <a:p>
            <a:r>
              <a:rPr lang="en-GB" dirty="0"/>
              <a:t>Applying for apprenticeships</a:t>
            </a:r>
          </a:p>
        </p:txBody>
      </p:sp>
      <p:sp>
        <p:nvSpPr>
          <p:cNvPr id="3" name="Content Placeholder 2">
            <a:extLst>
              <a:ext uri="{FF2B5EF4-FFF2-40B4-BE49-F238E27FC236}">
                <a16:creationId xmlns="" xmlns:a16="http://schemas.microsoft.com/office/drawing/2014/main" id="{C6D9F87E-FCE7-4688-AC07-5E20EBA2CB5A}"/>
              </a:ext>
            </a:extLst>
          </p:cNvPr>
          <p:cNvSpPr>
            <a:spLocks noGrp="1"/>
          </p:cNvSpPr>
          <p:nvPr>
            <p:ph idx="1"/>
          </p:nvPr>
        </p:nvSpPr>
        <p:spPr>
          <a:xfrm>
            <a:off x="415977" y="2251335"/>
            <a:ext cx="7927923" cy="3070473"/>
          </a:xfrm>
        </p:spPr>
        <p:txBody>
          <a:bodyPr>
            <a:noAutofit/>
          </a:bodyPr>
          <a:lstStyle/>
          <a:p>
            <a:r>
              <a:rPr lang="en-GB" sz="1500" dirty="0">
                <a:latin typeface="Adobe Caslon Pro" panose="0205050205050A020403" pitchFamily="18" charset="0"/>
              </a:rPr>
              <a:t>First of all, you need to find the apprenticeship that is right for you; </a:t>
            </a:r>
            <a:r>
              <a:rPr lang="en-GB" sz="1500" dirty="0" err="1">
                <a:latin typeface="Adobe Caslon Pro" panose="0205050205050A020403" pitchFamily="18" charset="0"/>
              </a:rPr>
              <a:t>unifrog</a:t>
            </a:r>
            <a:r>
              <a:rPr lang="en-GB" sz="1500" dirty="0">
                <a:latin typeface="Adobe Caslon Pro" panose="0205050205050A020403" pitchFamily="18" charset="0"/>
              </a:rPr>
              <a:t> is a great place to start! </a:t>
            </a:r>
          </a:p>
          <a:p>
            <a:r>
              <a:rPr lang="en-GB" sz="1500" dirty="0">
                <a:latin typeface="Adobe Caslon Pro" panose="0205050205050A020403" pitchFamily="18" charset="0"/>
              </a:rPr>
              <a:t>Applying for apprenticeships is a bit like applying for a job; you will usually need to fill in forms online &amp; a lot of them depend upon your grades. 99% of the time you will also need a C grade of equivalent in GCSE Maths &amp; English. </a:t>
            </a:r>
          </a:p>
          <a:p>
            <a:r>
              <a:rPr lang="en-GB" sz="1500" dirty="0">
                <a:latin typeface="Adobe Caslon Pro" panose="0205050205050A020403" pitchFamily="18" charset="0"/>
              </a:rPr>
              <a:t>There is then the interview process; these tend to be rigorous and have many different stages. Although I did not go through the interview process in order to secure my place, I know the interview process included; </a:t>
            </a:r>
          </a:p>
          <a:p>
            <a:pPr marL="257175" indent="-257175">
              <a:buFont typeface="+mj-lt"/>
              <a:buAutoNum type="arabicPeriod"/>
            </a:pPr>
            <a:r>
              <a:rPr lang="en-GB" sz="1500" dirty="0">
                <a:latin typeface="Adobe Caslon Pro" panose="0205050205050A020403" pitchFamily="18" charset="0"/>
              </a:rPr>
              <a:t>A phone call interview</a:t>
            </a:r>
          </a:p>
          <a:p>
            <a:pPr marL="257175" indent="-257175">
              <a:buFont typeface="+mj-lt"/>
              <a:buAutoNum type="arabicPeriod"/>
            </a:pPr>
            <a:r>
              <a:rPr lang="en-GB" sz="1500" dirty="0">
                <a:latin typeface="Adobe Caslon Pro" panose="0205050205050A020403" pitchFamily="18" charset="0"/>
              </a:rPr>
              <a:t>A one to one interview in the office</a:t>
            </a:r>
          </a:p>
          <a:p>
            <a:pPr marL="257175" indent="-257175">
              <a:buFont typeface="+mj-lt"/>
              <a:buAutoNum type="arabicPeriod"/>
            </a:pPr>
            <a:r>
              <a:rPr lang="en-GB" sz="1500" dirty="0">
                <a:latin typeface="Adobe Caslon Pro" panose="0205050205050A020403" pitchFamily="18" charset="0"/>
              </a:rPr>
              <a:t>An assessment day; English &amp; Maths basic skills tests</a:t>
            </a:r>
          </a:p>
          <a:p>
            <a:pPr marL="257175" indent="-257175">
              <a:buFont typeface="+mj-lt"/>
              <a:buAutoNum type="arabicPeriod"/>
            </a:pPr>
            <a:r>
              <a:rPr lang="en-GB" sz="1500" dirty="0">
                <a:latin typeface="Adobe Caslon Pro" panose="0205050205050A020403" pitchFamily="18" charset="0"/>
              </a:rPr>
              <a:t>Team board meetings</a:t>
            </a:r>
          </a:p>
        </p:txBody>
      </p:sp>
    </p:spTree>
    <p:extLst>
      <p:ext uri="{BB962C8B-B14F-4D97-AF65-F5344CB8AC3E}">
        <p14:creationId xmlns:p14="http://schemas.microsoft.com/office/powerpoint/2010/main" val="361582691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FF431E-98F8-4E48-A97B-6EFBFDD9A5AE}"/>
              </a:ext>
            </a:extLst>
          </p:cNvPr>
          <p:cNvSpPr>
            <a:spLocks noGrp="1"/>
          </p:cNvSpPr>
          <p:nvPr>
            <p:ph type="title"/>
          </p:nvPr>
        </p:nvSpPr>
        <p:spPr>
          <a:xfrm>
            <a:off x="719528" y="1177665"/>
            <a:ext cx="7543800" cy="1028700"/>
          </a:xfrm>
        </p:spPr>
        <p:txBody>
          <a:bodyPr/>
          <a:lstStyle/>
          <a:p>
            <a:r>
              <a:rPr lang="en-GB" dirty="0"/>
              <a:t>Top Tips for Applying</a:t>
            </a:r>
          </a:p>
        </p:txBody>
      </p:sp>
      <p:sp>
        <p:nvSpPr>
          <p:cNvPr id="3" name="Content Placeholder 2">
            <a:extLst>
              <a:ext uri="{FF2B5EF4-FFF2-40B4-BE49-F238E27FC236}">
                <a16:creationId xmlns="" xmlns:a16="http://schemas.microsoft.com/office/drawing/2014/main" id="{4B5ABA39-7D6A-4F33-8259-4259209A7FA8}"/>
              </a:ext>
            </a:extLst>
          </p:cNvPr>
          <p:cNvSpPr>
            <a:spLocks noGrp="1"/>
          </p:cNvSpPr>
          <p:nvPr>
            <p:ph idx="1"/>
          </p:nvPr>
        </p:nvSpPr>
        <p:spPr>
          <a:xfrm>
            <a:off x="638955" y="2048968"/>
            <a:ext cx="7624373" cy="3327816"/>
          </a:xfrm>
        </p:spPr>
        <p:txBody>
          <a:bodyPr>
            <a:noAutofit/>
          </a:bodyPr>
          <a:lstStyle/>
          <a:p>
            <a:r>
              <a:rPr lang="en-GB" sz="1500" b="1" dirty="0"/>
              <a:t>Be Yourself! </a:t>
            </a:r>
          </a:p>
          <a:p>
            <a:r>
              <a:rPr lang="en-GB" sz="1500" b="1" dirty="0"/>
              <a:t>Personality and enthusiasm! </a:t>
            </a:r>
          </a:p>
          <a:p>
            <a:r>
              <a:rPr lang="en-GB" sz="1500" b="1" dirty="0"/>
              <a:t>Be Prepared! Do your research; </a:t>
            </a:r>
          </a:p>
          <a:p>
            <a:r>
              <a:rPr lang="en-GB" sz="1500" b="1" dirty="0"/>
              <a:t>Knowledge of the industry; Passion for the industry and a level of commercial awareness is important.</a:t>
            </a:r>
          </a:p>
          <a:p>
            <a:r>
              <a:rPr lang="en-GB" sz="1500" b="1" dirty="0"/>
              <a:t>What do you know about the role you have applied for?</a:t>
            </a:r>
          </a:p>
          <a:p>
            <a:r>
              <a:rPr lang="en-GB" sz="1500" b="1" dirty="0"/>
              <a:t>The Application</a:t>
            </a:r>
          </a:p>
          <a:p>
            <a:r>
              <a:rPr lang="en-GB" sz="1500" b="1" dirty="0"/>
              <a:t>Strong communication skills! Written and verbal </a:t>
            </a:r>
          </a:p>
          <a:p>
            <a:r>
              <a:rPr lang="en-GB" sz="1500" b="1" dirty="0"/>
              <a:t>Check, check and check again! Spelling, grammar and punctuation – critical friend</a:t>
            </a:r>
          </a:p>
          <a:p>
            <a:r>
              <a:rPr lang="en-GB" sz="1500" b="1" dirty="0"/>
              <a:t>Tailor your CV</a:t>
            </a:r>
          </a:p>
          <a:p>
            <a:r>
              <a:rPr lang="en-GB" sz="1500" b="1" dirty="0"/>
              <a:t>Your CV should highlight who you are and what you can do and your cover letter should express your motivation and provide an insight into the kind of person you are.</a:t>
            </a:r>
          </a:p>
        </p:txBody>
      </p:sp>
    </p:spTree>
    <p:extLst>
      <p:ext uri="{BB962C8B-B14F-4D97-AF65-F5344CB8AC3E}">
        <p14:creationId xmlns:p14="http://schemas.microsoft.com/office/powerpoint/2010/main" val="37695383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sp>
        <p:nvSpPr>
          <p:cNvPr id="74" name="Google Shape;74;p16"/>
          <p:cNvSpPr/>
          <p:nvPr/>
        </p:nvSpPr>
        <p:spPr>
          <a:xfrm>
            <a:off x="-9525" y="453851"/>
            <a:ext cx="9153600" cy="561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75" name="Google Shape;75;p16"/>
          <p:cNvSpPr txBox="1">
            <a:spLocks noGrp="1"/>
          </p:cNvSpPr>
          <p:nvPr>
            <p:ph type="body" idx="1"/>
          </p:nvPr>
        </p:nvSpPr>
        <p:spPr>
          <a:xfrm>
            <a:off x="311700" y="1025301"/>
            <a:ext cx="8520600" cy="141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GB" b="1" u="sng">
                <a:solidFill>
                  <a:schemeClr val="hlink"/>
                </a:solidFill>
                <a:latin typeface="Calibri"/>
                <a:ea typeface="Calibri"/>
                <a:cs typeface="Calibri"/>
                <a:sym typeface="Calibri"/>
                <a:hlinkClick r:id="rId3"/>
              </a:rPr>
              <a:t>Who we are:</a:t>
            </a:r>
            <a:r>
              <a:rPr lang="en-GB" b="1">
                <a:solidFill>
                  <a:srgbClr val="595959"/>
                </a:solidFill>
                <a:latin typeface="Calibri"/>
                <a:ea typeface="Calibri"/>
                <a:cs typeface="Calibri"/>
                <a:sym typeface="Calibri"/>
              </a:rPr>
              <a:t/>
            </a:r>
            <a:br>
              <a:rPr lang="en-GB" b="1">
                <a:solidFill>
                  <a:srgbClr val="595959"/>
                </a:solidFill>
                <a:latin typeface="Calibri"/>
                <a:ea typeface="Calibri"/>
                <a:cs typeface="Calibri"/>
                <a:sym typeface="Calibri"/>
              </a:rPr>
            </a:br>
            <a:r>
              <a:rPr lang="en-GB">
                <a:solidFill>
                  <a:srgbClr val="595959"/>
                </a:solidFill>
                <a:latin typeface="Calibri"/>
                <a:ea typeface="Calibri"/>
                <a:cs typeface="Calibri"/>
                <a:sym typeface="Calibri"/>
              </a:rPr>
              <a:t>We started going to schools in 2014 as a one-man-band to educate and inspire students about apprenticeships and since then have grown to a team of over 20 people who talk to over 150,000 people a year!</a:t>
            </a:r>
            <a:endParaRPr>
              <a:solidFill>
                <a:srgbClr val="BF2728"/>
              </a:solidFill>
              <a:latin typeface="Calibri"/>
              <a:ea typeface="Calibri"/>
              <a:cs typeface="Calibri"/>
              <a:sym typeface="Calibri"/>
            </a:endParaRPr>
          </a:p>
        </p:txBody>
      </p:sp>
      <p:sp>
        <p:nvSpPr>
          <p:cNvPr id="76" name="Google Shape;76;p16"/>
          <p:cNvSpPr txBox="1">
            <a:spLocks noGrp="1"/>
          </p:cNvSpPr>
          <p:nvPr>
            <p:ph type="title"/>
          </p:nvPr>
        </p:nvSpPr>
        <p:spPr>
          <a:xfrm>
            <a:off x="311700" y="422601"/>
            <a:ext cx="8520600" cy="526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b="1">
                <a:solidFill>
                  <a:srgbClr val="FFFFFF"/>
                </a:solidFill>
                <a:latin typeface="Calibri"/>
                <a:ea typeface="Calibri"/>
                <a:cs typeface="Calibri"/>
                <a:sym typeface="Calibri"/>
              </a:rPr>
              <a:t>Who is The AIM Group? </a:t>
            </a:r>
            <a:endParaRPr b="1">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B1B09D-8C62-404A-9310-2BF8CA759D18}"/>
              </a:ext>
            </a:extLst>
          </p:cNvPr>
          <p:cNvSpPr>
            <a:spLocks noGrp="1"/>
          </p:cNvSpPr>
          <p:nvPr>
            <p:ph type="title"/>
          </p:nvPr>
        </p:nvSpPr>
        <p:spPr/>
        <p:txBody>
          <a:bodyPr/>
          <a:lstStyle/>
          <a:p>
            <a:r>
              <a:rPr lang="en-GB" dirty="0"/>
              <a:t>Strengthening your application</a:t>
            </a:r>
          </a:p>
        </p:txBody>
      </p:sp>
      <p:sp>
        <p:nvSpPr>
          <p:cNvPr id="3" name="Content Placeholder 2">
            <a:extLst>
              <a:ext uri="{FF2B5EF4-FFF2-40B4-BE49-F238E27FC236}">
                <a16:creationId xmlns="" xmlns:a16="http://schemas.microsoft.com/office/drawing/2014/main" id="{AEF672BE-4B42-4038-8217-F67BF5A54C85}"/>
              </a:ext>
            </a:extLst>
          </p:cNvPr>
          <p:cNvSpPr>
            <a:spLocks noGrp="1"/>
          </p:cNvSpPr>
          <p:nvPr>
            <p:ph idx="1"/>
          </p:nvPr>
        </p:nvSpPr>
        <p:spPr/>
        <p:txBody>
          <a:bodyPr/>
          <a:lstStyle/>
          <a:p>
            <a:r>
              <a:rPr lang="en-GB" b="1" dirty="0">
                <a:latin typeface="Adobe Caslon Pro Bold" panose="0205070206050A020403" pitchFamily="18" charset="0"/>
              </a:rPr>
              <a:t>WORK EXPERIENCE!!! </a:t>
            </a:r>
            <a:r>
              <a:rPr lang="en-GB" dirty="0">
                <a:latin typeface="Adobe Caslon Pro Bold" panose="0205070206050A020403" pitchFamily="18" charset="0"/>
              </a:rPr>
              <a:t>Get your foot in the door and show an interest in the company. Going back for multiple placements is also very beneficial – it proves a level of commitment. It also benefits you! You can get a feel for the company and whether it is one you can see yourself working for, as well as gaining first hand experience of what the job would be like, allowing you to decide if it is a job for you</a:t>
            </a:r>
            <a:r>
              <a:rPr lang="en-GB" dirty="0" smtClean="0">
                <a:latin typeface="Adobe Caslon Pro Bold" panose="0205070206050A020403" pitchFamily="18" charset="0"/>
              </a:rPr>
              <a:t>.</a:t>
            </a:r>
          </a:p>
          <a:p>
            <a:endParaRPr lang="en-GB" dirty="0">
              <a:latin typeface="Adobe Caslon Pro Bold" panose="0205070206050A020403" pitchFamily="18" charset="0"/>
            </a:endParaRPr>
          </a:p>
          <a:p>
            <a:r>
              <a:rPr lang="en-GB" dirty="0">
                <a:latin typeface="Adobe Caslon Pro Bold" panose="0205070206050A020403" pitchFamily="18" charset="0"/>
              </a:rPr>
              <a:t>EPQ’s are also a great way to strengthen your application. You may feel as though your chosen subjects do not relate to the apprenticeship you want to do, however an EPQ can be about anything </a:t>
            </a:r>
            <a:r>
              <a:rPr lang="en-GB" dirty="0" err="1">
                <a:latin typeface="Adobe Caslon Pro Bold" panose="0205070206050A020403" pitchFamily="18" charset="0"/>
              </a:rPr>
              <a:t>sp</a:t>
            </a:r>
            <a:r>
              <a:rPr lang="en-GB" dirty="0">
                <a:latin typeface="Adobe Caslon Pro Bold" panose="0205070206050A020403" pitchFamily="18" charset="0"/>
              </a:rPr>
              <a:t> this allows you to prove your interest and commitment to your chosen industry. </a:t>
            </a:r>
          </a:p>
        </p:txBody>
      </p:sp>
    </p:spTree>
    <p:extLst>
      <p:ext uri="{BB962C8B-B14F-4D97-AF65-F5344CB8AC3E}">
        <p14:creationId xmlns:p14="http://schemas.microsoft.com/office/powerpoint/2010/main" val="309918506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214AE1-BC95-4407-AFA6-01AA7214372B}"/>
              </a:ext>
            </a:extLst>
          </p:cNvPr>
          <p:cNvSpPr>
            <a:spLocks noGrp="1"/>
          </p:cNvSpPr>
          <p:nvPr>
            <p:ph type="title"/>
          </p:nvPr>
        </p:nvSpPr>
        <p:spPr/>
        <p:txBody>
          <a:bodyPr/>
          <a:lstStyle/>
          <a:p>
            <a:r>
              <a:rPr lang="en-GB" dirty="0"/>
              <a:t>What can you expect?</a:t>
            </a:r>
          </a:p>
        </p:txBody>
      </p:sp>
      <p:sp>
        <p:nvSpPr>
          <p:cNvPr id="3" name="Content Placeholder 2">
            <a:extLst>
              <a:ext uri="{FF2B5EF4-FFF2-40B4-BE49-F238E27FC236}">
                <a16:creationId xmlns="" xmlns:a16="http://schemas.microsoft.com/office/drawing/2014/main" id="{259FDD17-68C8-46E7-85F4-B4ACF24A6C21}"/>
              </a:ext>
            </a:extLst>
          </p:cNvPr>
          <p:cNvSpPr>
            <a:spLocks noGrp="1"/>
          </p:cNvSpPr>
          <p:nvPr>
            <p:ph idx="1"/>
          </p:nvPr>
        </p:nvSpPr>
        <p:spPr/>
        <p:txBody>
          <a:bodyPr>
            <a:normAutofit/>
          </a:bodyPr>
          <a:lstStyle/>
          <a:p>
            <a:r>
              <a:rPr lang="en-GB" sz="1500" dirty="0">
                <a:latin typeface="Adobe Caslon Pro Bold" panose="0205070206050A020403" pitchFamily="18" charset="0"/>
              </a:rPr>
              <a:t>Generally, companies tend to hire multiple students, so you will have people who are of the same age as you, in the exact same position, as well as a possible new social circle. </a:t>
            </a:r>
          </a:p>
          <a:p>
            <a:r>
              <a:rPr lang="en-GB" sz="1500" dirty="0">
                <a:latin typeface="Adobe Caslon Pro Bold" panose="0205070206050A020403" pitchFamily="18" charset="0"/>
              </a:rPr>
              <a:t>Usually, you will go to university for one day a week and will then be in the office for the other four days.</a:t>
            </a:r>
          </a:p>
          <a:p>
            <a:r>
              <a:rPr lang="en-GB" sz="1500" dirty="0">
                <a:latin typeface="Adobe Caslon Pro Bold" panose="0205070206050A020403" pitchFamily="18" charset="0"/>
              </a:rPr>
              <a:t>You don’t get a day off when uni isn’t in session though! You will be expected to come in on these days, however you will have a certain number of days paid holiday – just like you would do at any other company. </a:t>
            </a:r>
          </a:p>
          <a:p>
            <a:r>
              <a:rPr lang="en-GB" sz="1500" dirty="0">
                <a:latin typeface="Adobe Caslon Pro Bold" panose="0205070206050A020403" pitchFamily="18" charset="0"/>
              </a:rPr>
              <a:t>You will be supported and guided and it will hopefully be the beginning of a career for you! </a:t>
            </a:r>
          </a:p>
        </p:txBody>
      </p:sp>
    </p:spTree>
    <p:extLst>
      <p:ext uri="{BB962C8B-B14F-4D97-AF65-F5344CB8AC3E}">
        <p14:creationId xmlns:p14="http://schemas.microsoft.com/office/powerpoint/2010/main" val="16378113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9531" y="368660"/>
            <a:ext cx="8470959" cy="1712689"/>
          </a:xfrm>
        </p:spPr>
        <p:txBody>
          <a:bodyPr/>
          <a:lstStyle/>
          <a:p>
            <a:r>
              <a:rPr lang="en-GB" dirty="0" smtClean="0"/>
              <a:t/>
            </a:r>
            <a:br>
              <a:rPr lang="en-GB" dirty="0" smtClean="0"/>
            </a:br>
            <a:r>
              <a:rPr lang="en-GB" dirty="0" smtClean="0"/>
              <a:t>What support is available at school?</a:t>
            </a:r>
            <a:br>
              <a:rPr lang="en-GB" dirty="0" smtClean="0"/>
            </a:br>
            <a:r>
              <a:rPr lang="en-GB" dirty="0"/>
              <a:t/>
            </a:r>
            <a:br>
              <a:rPr lang="en-GB" dirty="0"/>
            </a:br>
            <a:r>
              <a:rPr lang="en-GB" sz="2000" dirty="0" smtClean="0"/>
              <a:t>Weekly employability workshops</a:t>
            </a:r>
            <a:br>
              <a:rPr lang="en-GB" sz="2000" dirty="0" smtClean="0"/>
            </a:br>
            <a:r>
              <a:rPr lang="en-GB" sz="2000" dirty="0" smtClean="0"/>
              <a:t>Mock interviews</a:t>
            </a:r>
            <a:br>
              <a:rPr lang="en-GB" sz="2000" dirty="0" smtClean="0"/>
            </a:br>
            <a:r>
              <a:rPr lang="en-GB" sz="2000" dirty="0" smtClean="0"/>
              <a:t>CV surgery</a:t>
            </a:r>
            <a:br>
              <a:rPr lang="en-GB" sz="2000" dirty="0" smtClean="0"/>
            </a:br>
            <a:r>
              <a:rPr lang="en-GB" sz="2000" dirty="0" smtClean="0"/>
              <a:t>Support for job searching</a:t>
            </a:r>
            <a:br>
              <a:rPr lang="en-GB" sz="2000" dirty="0" smtClean="0"/>
            </a:br>
            <a:r>
              <a:rPr lang="en-GB" sz="2000" dirty="0" smtClean="0"/>
              <a:t>Regular emails with job vacancies</a:t>
            </a:r>
            <a:br>
              <a:rPr lang="en-GB" sz="2000" dirty="0" smtClean="0"/>
            </a:br>
            <a:r>
              <a:rPr lang="en-GB" sz="2000" dirty="0" smtClean="0"/>
              <a:t>Cover letter support</a:t>
            </a:r>
            <a:br>
              <a:rPr lang="en-GB" sz="2000" dirty="0" smtClean="0"/>
            </a:br>
            <a:r>
              <a:rPr lang="en-GB" sz="2000" dirty="0" smtClean="0"/>
              <a:t>Steve Cooper Connexions meeting</a:t>
            </a:r>
            <a:br>
              <a:rPr lang="en-GB" sz="2000" dirty="0" smtClean="0"/>
            </a:br>
            <a:r>
              <a:rPr lang="en-GB" sz="2000" dirty="0" smtClean="0"/>
              <a:t>Kudos</a:t>
            </a:r>
            <a:br>
              <a:rPr lang="en-GB" sz="2000" dirty="0" smtClean="0"/>
            </a:br>
            <a:r>
              <a:rPr lang="en-GB" sz="2000" dirty="0" smtClean="0"/>
              <a:t>Curriculum Enrichment opportunities</a:t>
            </a:r>
            <a:br>
              <a:rPr lang="en-GB" sz="2000" dirty="0" smtClean="0"/>
            </a:br>
            <a:r>
              <a:rPr lang="en-GB" sz="2000" dirty="0" err="1" smtClean="0"/>
              <a:t>Unifrog</a:t>
            </a:r>
            <a:r>
              <a:rPr lang="en-GB" sz="2000" dirty="0" smtClean="0"/>
              <a:t> and UCAS websites</a:t>
            </a:r>
            <a:br>
              <a:rPr lang="en-GB" sz="2000" dirty="0" smtClean="0"/>
            </a:br>
            <a:r>
              <a:rPr lang="en-GB" sz="2000" dirty="0" smtClean="0"/>
              <a:t>Pathway advisers</a:t>
            </a:r>
            <a:br>
              <a:rPr lang="en-GB" sz="2000" dirty="0" smtClean="0"/>
            </a:br>
            <a:r>
              <a:rPr lang="en-GB" sz="2000" dirty="0" smtClean="0"/>
              <a:t>Employability Conference and interactions with employers</a:t>
            </a:r>
            <a:br>
              <a:rPr lang="en-GB" sz="2000" dirty="0" smtClean="0"/>
            </a:br>
            <a:r>
              <a:rPr lang="en-GB" sz="2000" dirty="0" smtClean="0"/>
              <a:t>Alumni support/mentoring</a:t>
            </a:r>
            <a:br>
              <a:rPr lang="en-GB" sz="2000" dirty="0" smtClean="0"/>
            </a:br>
            <a:r>
              <a:rPr lang="en-GB" sz="2000" dirty="0" smtClean="0"/>
              <a:t>Careers fair</a:t>
            </a:r>
            <a:r>
              <a:rPr lang="en-GB" dirty="0" smtClean="0"/>
              <a:t/>
            </a:r>
            <a:br>
              <a:rPr lang="en-GB" dirty="0" smtClean="0"/>
            </a:br>
            <a:r>
              <a:rPr lang="en-GB" dirty="0" smtClean="0"/>
              <a:t/>
            </a:r>
            <a:br>
              <a:rPr lang="en-GB" dirty="0" smtClean="0"/>
            </a:br>
            <a:endParaRPr lang="en-GB" dirty="0"/>
          </a:p>
        </p:txBody>
      </p:sp>
    </p:spTree>
    <p:extLst>
      <p:ext uri="{BB962C8B-B14F-4D97-AF65-F5344CB8AC3E}">
        <p14:creationId xmlns:p14="http://schemas.microsoft.com/office/powerpoint/2010/main" val="26424571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9532" y="368660"/>
            <a:ext cx="6528948" cy="815706"/>
          </a:xfrm>
        </p:spPr>
        <p:txBody>
          <a:bodyPr/>
          <a:lstStyle/>
          <a:p>
            <a:r>
              <a:rPr lang="en-GB" dirty="0" smtClean="0"/>
              <a:t>What can you do at </a:t>
            </a:r>
            <a:r>
              <a:rPr lang="en-GB" dirty="0"/>
              <a:t>home</a:t>
            </a:r>
            <a:r>
              <a:rPr lang="en-GB" dirty="0" smtClean="0"/>
              <a:t>:</a:t>
            </a:r>
            <a:br>
              <a:rPr lang="en-GB" dirty="0" smtClean="0"/>
            </a:br>
            <a:r>
              <a:rPr lang="en-GB" dirty="0"/>
              <a:t/>
            </a:r>
            <a:br>
              <a:rPr lang="en-GB" dirty="0"/>
            </a:br>
            <a:r>
              <a:rPr lang="en-GB" dirty="0"/>
              <a:t>Set up linked in profile,</a:t>
            </a:r>
            <a:br>
              <a:rPr lang="en-GB" dirty="0"/>
            </a:br>
            <a:r>
              <a:rPr lang="en-GB" dirty="0"/>
              <a:t>Check </a:t>
            </a:r>
            <a:r>
              <a:rPr lang="en-GB" dirty="0" smtClean="0"/>
              <a:t>and develop social </a:t>
            </a:r>
            <a:r>
              <a:rPr lang="en-GB" dirty="0"/>
              <a:t>media links</a:t>
            </a:r>
            <a:br>
              <a:rPr lang="en-GB" dirty="0"/>
            </a:br>
            <a:r>
              <a:rPr lang="en-GB" dirty="0"/>
              <a:t>Practise </a:t>
            </a:r>
            <a:r>
              <a:rPr lang="en-GB" dirty="0" smtClean="0"/>
              <a:t>interviews</a:t>
            </a:r>
            <a:br>
              <a:rPr lang="en-GB" dirty="0" smtClean="0"/>
            </a:br>
            <a:r>
              <a:rPr lang="en-GB" dirty="0" smtClean="0"/>
              <a:t>Prepare interview questions</a:t>
            </a:r>
            <a:br>
              <a:rPr lang="en-GB" dirty="0" smtClean="0"/>
            </a:br>
            <a:r>
              <a:rPr lang="en-GB" dirty="0" smtClean="0"/>
              <a:t>Record interests and ideas</a:t>
            </a:r>
            <a:br>
              <a:rPr lang="en-GB" dirty="0" smtClean="0"/>
            </a:br>
            <a:r>
              <a:rPr lang="en-GB" dirty="0" smtClean="0"/>
              <a:t>Discuss roles- network</a:t>
            </a:r>
            <a:br>
              <a:rPr lang="en-GB" dirty="0" smtClean="0"/>
            </a:br>
            <a:r>
              <a:rPr lang="en-GB" dirty="0" smtClean="0"/>
              <a:t>Organise work experience </a:t>
            </a:r>
            <a:endParaRPr lang="en-GB" dirty="0"/>
          </a:p>
        </p:txBody>
      </p:sp>
    </p:spTree>
    <p:extLst>
      <p:ext uri="{BB962C8B-B14F-4D97-AF65-F5344CB8AC3E}">
        <p14:creationId xmlns:p14="http://schemas.microsoft.com/office/powerpoint/2010/main" val="396578183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9532" y="368660"/>
            <a:ext cx="5832924" cy="800219"/>
          </a:xfrm>
        </p:spPr>
        <p:txBody>
          <a:bodyPr/>
          <a:lstStyle/>
          <a:p>
            <a:r>
              <a:rPr lang="en-GB" dirty="0" smtClean="0"/>
              <a:t>If you only look </a:t>
            </a:r>
            <a:r>
              <a:rPr lang="en-GB" smtClean="0"/>
              <a:t>at 5 </a:t>
            </a:r>
            <a:r>
              <a:rPr lang="en-GB" dirty="0" smtClean="0"/>
              <a:t>websites:</a:t>
            </a:r>
            <a:br>
              <a:rPr lang="en-GB" dirty="0" smtClean="0"/>
            </a:br>
            <a:r>
              <a:rPr lang="en-GB" smtClean="0"/>
              <a:t/>
            </a:r>
            <a:br>
              <a:rPr lang="en-GB" smtClean="0"/>
            </a:br>
            <a:r>
              <a:rPr lang="en-GB" smtClean="0">
                <a:hlinkClick r:id="rId2"/>
              </a:rPr>
              <a:t>www.ratemyapprenticeship.co.uk</a:t>
            </a:r>
            <a:r>
              <a:rPr lang="en-GB" smtClean="0"/>
              <a:t/>
            </a:r>
            <a:br>
              <a:rPr lang="en-GB" smtClean="0"/>
            </a:br>
            <a:r>
              <a:rPr lang="en-GB" smtClean="0"/>
              <a:t/>
            </a:r>
            <a:br>
              <a:rPr lang="en-GB" smtClean="0"/>
            </a:br>
            <a:r>
              <a:rPr lang="en-GB" smtClean="0">
                <a:hlinkClick r:id="rId3"/>
              </a:rPr>
              <a:t>www.apprenticeships.gov.uk</a:t>
            </a:r>
            <a:r>
              <a:rPr lang="en-GB" smtClean="0"/>
              <a:t/>
            </a:r>
            <a:br>
              <a:rPr lang="en-GB" smtClean="0"/>
            </a:br>
            <a:r>
              <a:rPr lang="en-GB" smtClean="0"/>
              <a:t/>
            </a:r>
            <a:br>
              <a:rPr lang="en-GB" smtClean="0"/>
            </a:br>
            <a:r>
              <a:rPr lang="en-GB" smtClean="0">
                <a:hlinkClick r:id="rId4"/>
              </a:rPr>
              <a:t>www.getmyfirstjob.co.uk</a:t>
            </a:r>
            <a:r>
              <a:rPr lang="en-GB" smtClean="0"/>
              <a:t/>
            </a:r>
            <a:br>
              <a:rPr lang="en-GB" smtClean="0"/>
            </a:br>
            <a:r>
              <a:rPr lang="en-GB" dirty="0" smtClean="0"/>
              <a:t/>
            </a:r>
            <a:br>
              <a:rPr lang="en-GB" dirty="0" smtClean="0"/>
            </a:br>
            <a:r>
              <a:rPr lang="en-GB" dirty="0" smtClean="0">
                <a:hlinkClick r:id="rId5"/>
              </a:rPr>
              <a:t>https</a:t>
            </a:r>
            <a:r>
              <a:rPr lang="en-GB" smtClean="0">
                <a:hlinkClick r:id="rId5"/>
              </a:rPr>
              <a:t>://kudos.cascade.co.uk</a:t>
            </a:r>
            <a:r>
              <a:rPr lang="en-GB" smtClean="0"/>
              <a:t/>
            </a:r>
            <a:br>
              <a:rPr lang="en-GB" smtClean="0"/>
            </a:br>
            <a:r>
              <a:rPr lang="en-GB"/>
              <a:t/>
            </a:r>
            <a:br>
              <a:rPr lang="en-GB"/>
            </a:br>
            <a:r>
              <a:rPr lang="en-GB" smtClean="0">
                <a:hlinkClick r:id="rId6"/>
              </a:rPr>
              <a:t>www.theaimgroup.co.uk</a:t>
            </a:r>
            <a:r>
              <a:rPr lang="en-GB" smtClean="0"/>
              <a:t/>
            </a:r>
            <a:br>
              <a:rPr lang="en-GB" smtClean="0"/>
            </a:br>
            <a:r>
              <a:rPr lang="en-GB" dirty="0" smtClean="0"/>
              <a:t/>
            </a:r>
            <a:br>
              <a:rPr lang="en-GB" dirty="0" smtClean="0"/>
            </a:br>
            <a:r>
              <a:rPr lang="en-GB" dirty="0"/>
              <a:t/>
            </a:r>
            <a:br>
              <a:rPr lang="en-GB" dirty="0"/>
            </a:br>
            <a:endParaRPr lang="en-GB" dirty="0"/>
          </a:p>
        </p:txBody>
      </p:sp>
    </p:spTree>
    <p:extLst>
      <p:ext uri="{BB962C8B-B14F-4D97-AF65-F5344CB8AC3E}">
        <p14:creationId xmlns:p14="http://schemas.microsoft.com/office/powerpoint/2010/main" val="970060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37"/>
          <p:cNvSpPr txBox="1">
            <a:spLocks noGrp="1"/>
          </p:cNvSpPr>
          <p:nvPr>
            <p:ph type="ctrTitle"/>
          </p:nvPr>
        </p:nvSpPr>
        <p:spPr>
          <a:xfrm>
            <a:off x="359532" y="368660"/>
            <a:ext cx="4608512" cy="400110"/>
          </a:xfrm>
          <a:prstGeom prst="rect">
            <a:avLst/>
          </a:prstGeom>
          <a:noFill/>
          <a:ln w="9525" cap="flat" cmpd="sng">
            <a:solidFill>
              <a:schemeClr val="lt1"/>
            </a:solidFill>
            <a:prstDash val="solid"/>
            <a:round/>
            <a:headEnd type="none" w="sm" len="sm"/>
            <a:tailEnd type="none" w="sm" len="sm"/>
          </a:ln>
        </p:spPr>
        <p:txBody>
          <a:bodyPr spcFirstLastPara="1" wrap="square" lIns="0" tIns="0" rIns="0" bIns="0" anchor="t" anchorCtr="0">
            <a:noAutofit/>
          </a:bodyPr>
          <a:lstStyle/>
          <a:p>
            <a:pPr marL="0" lvl="0" indent="0" algn="l" rtl="0">
              <a:lnSpc>
                <a:spcPct val="100000"/>
              </a:lnSpc>
              <a:spcBef>
                <a:spcPts val="0"/>
              </a:spcBef>
              <a:spcAft>
                <a:spcPts val="0"/>
              </a:spcAft>
              <a:buSzPts val="2800"/>
              <a:buNone/>
            </a:pPr>
            <a:r>
              <a:rPr lang="en-GB">
                <a:solidFill>
                  <a:srgbClr val="2F8FD1"/>
                </a:solidFill>
              </a:rPr>
              <a:t>Any questions?</a:t>
            </a:r>
            <a:endParaRPr/>
          </a:p>
        </p:txBody>
      </p:sp>
      <p:sp>
        <p:nvSpPr>
          <p:cNvPr id="598" name="Google Shape;598;p37"/>
          <p:cNvSpPr txBox="1">
            <a:spLocks noGrp="1"/>
          </p:cNvSpPr>
          <p:nvPr>
            <p:ph type="sldNum" idx="4294967295"/>
          </p:nvPr>
        </p:nvSpPr>
        <p:spPr>
          <a:xfrm>
            <a:off x="8891588" y="6492875"/>
            <a:ext cx="252412" cy="366713"/>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a:solidFill>
                  <a:srgbClr val="000000"/>
                </a:solidFill>
                <a:latin typeface="Arial"/>
                <a:ea typeface="Arial"/>
                <a:cs typeface="Arial"/>
                <a:sym typeface="Arial"/>
              </a:rPr>
              <a:t>35</a:t>
            </a:fld>
            <a:endParaRPr sz="1000" b="0" i="0" u="none" strike="noStrike" cap="none">
              <a:solidFill>
                <a:srgbClr val="000000"/>
              </a:solidFill>
              <a:latin typeface="Arial"/>
              <a:ea typeface="Arial"/>
              <a:cs typeface="Arial"/>
              <a:sym typeface="Arial"/>
            </a:endParaRPr>
          </a:p>
        </p:txBody>
      </p:sp>
      <p:pic>
        <p:nvPicPr>
          <p:cNvPr id="599" name="Google Shape;599;p37" descr="A close up of a logo  Description automatically generated"/>
          <p:cNvPicPr preferRelativeResize="0"/>
          <p:nvPr/>
        </p:nvPicPr>
        <p:blipFill rotWithShape="1">
          <a:blip r:embed="rId3">
            <a:alphaModFix/>
          </a:blip>
          <a:srcRect/>
          <a:stretch/>
        </p:blipFill>
        <p:spPr>
          <a:xfrm>
            <a:off x="2489352" y="1346352"/>
            <a:ext cx="4165295" cy="4165295"/>
          </a:xfrm>
          <a:prstGeom prst="rect">
            <a:avLst/>
          </a:prstGeom>
          <a:noFill/>
          <a:ln>
            <a:noFill/>
          </a:ln>
        </p:spPr>
      </p:pic>
      <p:sp>
        <p:nvSpPr>
          <p:cNvPr id="600" name="Google Shape;600;p37"/>
          <p:cNvSpPr/>
          <p:nvPr/>
        </p:nvSpPr>
        <p:spPr>
          <a:xfrm>
            <a:off x="0" y="6720317"/>
            <a:ext cx="9144000" cy="137683"/>
          </a:xfrm>
          <a:prstGeom prst="rect">
            <a:avLst/>
          </a:prstGeom>
          <a:solidFill>
            <a:srgbClr val="258FC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Arial"/>
              <a:ea typeface="Arial"/>
              <a:cs typeface="Arial"/>
              <a:sym typeface="Arial"/>
            </a:endParaRPr>
          </a:p>
        </p:txBody>
      </p:sp>
    </p:spTree>
  </p:cSld>
  <p:clrMapOvr>
    <a:masterClrMapping/>
  </p:clrMapOvr>
  <p:transition spd="slow">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sp>
        <p:nvSpPr>
          <p:cNvPr id="81" name="Google Shape;81;p17"/>
          <p:cNvSpPr/>
          <p:nvPr/>
        </p:nvSpPr>
        <p:spPr>
          <a:xfrm>
            <a:off x="-9525" y="453851"/>
            <a:ext cx="9153600" cy="561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82" name="Google Shape;82;p17"/>
          <p:cNvSpPr txBox="1">
            <a:spLocks noGrp="1"/>
          </p:cNvSpPr>
          <p:nvPr>
            <p:ph type="body" idx="1"/>
          </p:nvPr>
        </p:nvSpPr>
        <p:spPr>
          <a:xfrm>
            <a:off x="311700" y="1025301"/>
            <a:ext cx="8520600" cy="141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GB" b="1" u="sng">
                <a:solidFill>
                  <a:schemeClr val="hlink"/>
                </a:solidFill>
                <a:latin typeface="Calibri"/>
                <a:ea typeface="Calibri"/>
                <a:cs typeface="Calibri"/>
                <a:sym typeface="Calibri"/>
                <a:hlinkClick r:id="rId3"/>
              </a:rPr>
              <a:t>Who we are:</a:t>
            </a:r>
            <a:r>
              <a:rPr lang="en-GB" b="1">
                <a:solidFill>
                  <a:srgbClr val="595959"/>
                </a:solidFill>
                <a:latin typeface="Calibri"/>
                <a:ea typeface="Calibri"/>
                <a:cs typeface="Calibri"/>
                <a:sym typeface="Calibri"/>
              </a:rPr>
              <a:t/>
            </a:r>
            <a:br>
              <a:rPr lang="en-GB" b="1">
                <a:solidFill>
                  <a:srgbClr val="595959"/>
                </a:solidFill>
                <a:latin typeface="Calibri"/>
                <a:ea typeface="Calibri"/>
                <a:cs typeface="Calibri"/>
                <a:sym typeface="Calibri"/>
              </a:rPr>
            </a:br>
            <a:r>
              <a:rPr lang="en-GB">
                <a:solidFill>
                  <a:srgbClr val="595959"/>
                </a:solidFill>
                <a:latin typeface="Calibri"/>
                <a:ea typeface="Calibri"/>
                <a:cs typeface="Calibri"/>
                <a:sym typeface="Calibri"/>
              </a:rPr>
              <a:t>We started going to schools in 2014 as a one-man-band to educate and inspire students about apprenticeships and since then have grown to a team of over 20 people who talk to over 150,000 people a year!</a:t>
            </a:r>
            <a:endParaRPr>
              <a:solidFill>
                <a:srgbClr val="BF2728"/>
              </a:solidFill>
              <a:latin typeface="Calibri"/>
              <a:ea typeface="Calibri"/>
              <a:cs typeface="Calibri"/>
              <a:sym typeface="Calibri"/>
            </a:endParaRPr>
          </a:p>
        </p:txBody>
      </p:sp>
      <p:sp>
        <p:nvSpPr>
          <p:cNvPr id="83" name="Google Shape;83;p17"/>
          <p:cNvSpPr txBox="1">
            <a:spLocks noGrp="1"/>
          </p:cNvSpPr>
          <p:nvPr>
            <p:ph type="title"/>
          </p:nvPr>
        </p:nvSpPr>
        <p:spPr>
          <a:xfrm>
            <a:off x="311700" y="422601"/>
            <a:ext cx="8520600" cy="526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b="1">
                <a:solidFill>
                  <a:srgbClr val="FFFFFF"/>
                </a:solidFill>
                <a:latin typeface="Calibri"/>
                <a:ea typeface="Calibri"/>
                <a:cs typeface="Calibri"/>
                <a:sym typeface="Calibri"/>
              </a:rPr>
              <a:t>Who is The AIM Group? </a:t>
            </a:r>
            <a:endParaRPr b="1">
              <a:solidFill>
                <a:srgbClr val="FFFFFF"/>
              </a:solidFill>
              <a:latin typeface="Calibri"/>
              <a:ea typeface="Calibri"/>
              <a:cs typeface="Calibri"/>
              <a:sym typeface="Calibri"/>
            </a:endParaRPr>
          </a:p>
        </p:txBody>
      </p:sp>
      <p:pic>
        <p:nvPicPr>
          <p:cNvPr id="84" name="Google Shape;84;p17"/>
          <p:cNvPicPr preferRelativeResize="0"/>
          <p:nvPr/>
        </p:nvPicPr>
        <p:blipFill rotWithShape="1">
          <a:blip r:embed="rId4">
            <a:alphaModFix/>
          </a:blip>
          <a:srcRect l="1615" t="10910" r="73665" b="37499"/>
          <a:stretch/>
        </p:blipFill>
        <p:spPr>
          <a:xfrm>
            <a:off x="299284" y="2557848"/>
            <a:ext cx="2147354" cy="2100649"/>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p:nvPr/>
        </p:nvSpPr>
        <p:spPr>
          <a:xfrm>
            <a:off x="-9525" y="453851"/>
            <a:ext cx="9153600" cy="561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0" name="Google Shape;90;p18"/>
          <p:cNvSpPr txBox="1">
            <a:spLocks noGrp="1"/>
          </p:cNvSpPr>
          <p:nvPr>
            <p:ph type="body" idx="1"/>
          </p:nvPr>
        </p:nvSpPr>
        <p:spPr>
          <a:xfrm>
            <a:off x="311700" y="1025301"/>
            <a:ext cx="8520600" cy="141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GB" b="1" u="sng">
                <a:solidFill>
                  <a:schemeClr val="hlink"/>
                </a:solidFill>
                <a:latin typeface="Calibri"/>
                <a:ea typeface="Calibri"/>
                <a:cs typeface="Calibri"/>
                <a:sym typeface="Calibri"/>
                <a:hlinkClick r:id="rId3"/>
              </a:rPr>
              <a:t>Who we are:</a:t>
            </a:r>
            <a:r>
              <a:rPr lang="en-GB" b="1">
                <a:solidFill>
                  <a:srgbClr val="595959"/>
                </a:solidFill>
                <a:latin typeface="Calibri"/>
                <a:ea typeface="Calibri"/>
                <a:cs typeface="Calibri"/>
                <a:sym typeface="Calibri"/>
              </a:rPr>
              <a:t/>
            </a:r>
            <a:br>
              <a:rPr lang="en-GB" b="1">
                <a:solidFill>
                  <a:srgbClr val="595959"/>
                </a:solidFill>
                <a:latin typeface="Calibri"/>
                <a:ea typeface="Calibri"/>
                <a:cs typeface="Calibri"/>
                <a:sym typeface="Calibri"/>
              </a:rPr>
            </a:br>
            <a:r>
              <a:rPr lang="en-GB">
                <a:solidFill>
                  <a:srgbClr val="595959"/>
                </a:solidFill>
                <a:latin typeface="Calibri"/>
                <a:ea typeface="Calibri"/>
                <a:cs typeface="Calibri"/>
                <a:sym typeface="Calibri"/>
              </a:rPr>
              <a:t>We started going to schools in 2014 as a one-man-band to educate and inspire students about apprenticeships and since then have grown to a team of over 20 people who talk to over 150,000 people a year!</a:t>
            </a:r>
            <a:endParaRPr>
              <a:solidFill>
                <a:srgbClr val="BF2728"/>
              </a:solidFill>
              <a:latin typeface="Calibri"/>
              <a:ea typeface="Calibri"/>
              <a:cs typeface="Calibri"/>
              <a:sym typeface="Calibri"/>
            </a:endParaRPr>
          </a:p>
        </p:txBody>
      </p:sp>
      <p:sp>
        <p:nvSpPr>
          <p:cNvPr id="91" name="Google Shape;91;p18"/>
          <p:cNvSpPr txBox="1">
            <a:spLocks noGrp="1"/>
          </p:cNvSpPr>
          <p:nvPr>
            <p:ph type="title"/>
          </p:nvPr>
        </p:nvSpPr>
        <p:spPr>
          <a:xfrm>
            <a:off x="311700" y="422601"/>
            <a:ext cx="8520600" cy="526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b="1">
                <a:solidFill>
                  <a:srgbClr val="FFFFFF"/>
                </a:solidFill>
                <a:latin typeface="Calibri"/>
                <a:ea typeface="Calibri"/>
                <a:cs typeface="Calibri"/>
                <a:sym typeface="Calibri"/>
              </a:rPr>
              <a:t>Who is The AIM Group? </a:t>
            </a:r>
            <a:endParaRPr b="1">
              <a:solidFill>
                <a:srgbClr val="FFFFFF"/>
              </a:solidFill>
              <a:latin typeface="Calibri"/>
              <a:ea typeface="Calibri"/>
              <a:cs typeface="Calibri"/>
              <a:sym typeface="Calibri"/>
            </a:endParaRPr>
          </a:p>
        </p:txBody>
      </p:sp>
      <p:pic>
        <p:nvPicPr>
          <p:cNvPr id="92" name="Google Shape;92;p18"/>
          <p:cNvPicPr preferRelativeResize="0"/>
          <p:nvPr/>
        </p:nvPicPr>
        <p:blipFill rotWithShape="1">
          <a:blip r:embed="rId4">
            <a:alphaModFix/>
          </a:blip>
          <a:srcRect l="1615" t="10910" r="30421" b="37499"/>
          <a:stretch/>
        </p:blipFill>
        <p:spPr>
          <a:xfrm>
            <a:off x="299284" y="2557848"/>
            <a:ext cx="5903808" cy="2100649"/>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Google Shape;97;p19"/>
          <p:cNvSpPr/>
          <p:nvPr/>
        </p:nvSpPr>
        <p:spPr>
          <a:xfrm>
            <a:off x="-9525" y="453851"/>
            <a:ext cx="9153600" cy="561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98" name="Google Shape;98;p19"/>
          <p:cNvSpPr txBox="1">
            <a:spLocks noGrp="1"/>
          </p:cNvSpPr>
          <p:nvPr>
            <p:ph type="body" idx="1"/>
          </p:nvPr>
        </p:nvSpPr>
        <p:spPr>
          <a:xfrm>
            <a:off x="311700" y="1025301"/>
            <a:ext cx="8520600" cy="141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GB" b="1" u="sng">
                <a:solidFill>
                  <a:schemeClr val="hlink"/>
                </a:solidFill>
                <a:latin typeface="Calibri"/>
                <a:ea typeface="Calibri"/>
                <a:cs typeface="Calibri"/>
                <a:sym typeface="Calibri"/>
                <a:hlinkClick r:id="rId3"/>
              </a:rPr>
              <a:t>Who we are:</a:t>
            </a:r>
            <a:r>
              <a:rPr lang="en-GB" b="1">
                <a:solidFill>
                  <a:srgbClr val="595959"/>
                </a:solidFill>
                <a:latin typeface="Calibri"/>
                <a:ea typeface="Calibri"/>
                <a:cs typeface="Calibri"/>
                <a:sym typeface="Calibri"/>
              </a:rPr>
              <a:t/>
            </a:r>
            <a:br>
              <a:rPr lang="en-GB" b="1">
                <a:solidFill>
                  <a:srgbClr val="595959"/>
                </a:solidFill>
                <a:latin typeface="Calibri"/>
                <a:ea typeface="Calibri"/>
                <a:cs typeface="Calibri"/>
                <a:sym typeface="Calibri"/>
              </a:rPr>
            </a:br>
            <a:r>
              <a:rPr lang="en-GB">
                <a:solidFill>
                  <a:srgbClr val="595959"/>
                </a:solidFill>
                <a:latin typeface="Calibri"/>
                <a:ea typeface="Calibri"/>
                <a:cs typeface="Calibri"/>
                <a:sym typeface="Calibri"/>
              </a:rPr>
              <a:t>We started going to schools in 2014 as a one-man-band to educate and inspire students about apprenticeships and since then have grown to a team of over 20 people who talk to over 150,000 people a year!</a:t>
            </a:r>
            <a:endParaRPr>
              <a:solidFill>
                <a:srgbClr val="BF2728"/>
              </a:solidFill>
              <a:latin typeface="Calibri"/>
              <a:ea typeface="Calibri"/>
              <a:cs typeface="Calibri"/>
              <a:sym typeface="Calibri"/>
            </a:endParaRPr>
          </a:p>
        </p:txBody>
      </p:sp>
      <p:sp>
        <p:nvSpPr>
          <p:cNvPr id="99" name="Google Shape;99;p19"/>
          <p:cNvSpPr txBox="1">
            <a:spLocks noGrp="1"/>
          </p:cNvSpPr>
          <p:nvPr>
            <p:ph type="title"/>
          </p:nvPr>
        </p:nvSpPr>
        <p:spPr>
          <a:xfrm>
            <a:off x="311700" y="422601"/>
            <a:ext cx="8520600" cy="526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b="1">
                <a:solidFill>
                  <a:srgbClr val="FFFFFF"/>
                </a:solidFill>
                <a:latin typeface="Calibri"/>
                <a:ea typeface="Calibri"/>
                <a:cs typeface="Calibri"/>
                <a:sym typeface="Calibri"/>
              </a:rPr>
              <a:t>Who is The AIM Group? </a:t>
            </a:r>
            <a:endParaRPr b="1">
              <a:solidFill>
                <a:srgbClr val="FFFFFF"/>
              </a:solidFill>
              <a:latin typeface="Calibri"/>
              <a:ea typeface="Calibri"/>
              <a:cs typeface="Calibri"/>
              <a:sym typeface="Calibri"/>
            </a:endParaRPr>
          </a:p>
        </p:txBody>
      </p:sp>
      <p:pic>
        <p:nvPicPr>
          <p:cNvPr id="100" name="Google Shape;100;p19"/>
          <p:cNvPicPr preferRelativeResize="0"/>
          <p:nvPr/>
        </p:nvPicPr>
        <p:blipFill rotWithShape="1">
          <a:blip r:embed="rId4">
            <a:alphaModFix/>
          </a:blip>
          <a:srcRect l="1615" t="10910" r="30421" b="8662"/>
          <a:stretch/>
        </p:blipFill>
        <p:spPr>
          <a:xfrm>
            <a:off x="299284" y="2557848"/>
            <a:ext cx="5903808" cy="3274851"/>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pic>
        <p:nvPicPr>
          <p:cNvPr id="105" name="Google Shape;105;p20"/>
          <p:cNvPicPr preferRelativeResize="0"/>
          <p:nvPr/>
        </p:nvPicPr>
        <p:blipFill rotWithShape="1">
          <a:blip r:embed="rId3">
            <a:alphaModFix/>
          </a:blip>
          <a:srcRect l="1615" t="10910" r="1489" b="8662"/>
          <a:stretch/>
        </p:blipFill>
        <p:spPr>
          <a:xfrm>
            <a:off x="299284" y="2557848"/>
            <a:ext cx="8416988" cy="3274851"/>
          </a:xfrm>
          <a:prstGeom prst="rect">
            <a:avLst/>
          </a:prstGeom>
          <a:noFill/>
          <a:ln>
            <a:noFill/>
          </a:ln>
        </p:spPr>
      </p:pic>
      <p:sp>
        <p:nvSpPr>
          <p:cNvPr id="106" name="Google Shape;106;p20"/>
          <p:cNvSpPr/>
          <p:nvPr/>
        </p:nvSpPr>
        <p:spPr>
          <a:xfrm>
            <a:off x="-9525" y="453851"/>
            <a:ext cx="9153600" cy="561900"/>
          </a:xfrm>
          <a:prstGeom prst="rect">
            <a:avLst/>
          </a:prstGeom>
          <a:solidFill>
            <a:schemeClr val="accent4"/>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107" name="Google Shape;107;p20"/>
          <p:cNvSpPr txBox="1">
            <a:spLocks noGrp="1"/>
          </p:cNvSpPr>
          <p:nvPr>
            <p:ph type="body" idx="1"/>
          </p:nvPr>
        </p:nvSpPr>
        <p:spPr>
          <a:xfrm>
            <a:off x="311700" y="1025301"/>
            <a:ext cx="8520600" cy="1419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GB" b="1" u="sng">
                <a:solidFill>
                  <a:schemeClr val="hlink"/>
                </a:solidFill>
                <a:latin typeface="Calibri"/>
                <a:ea typeface="Calibri"/>
                <a:cs typeface="Calibri"/>
                <a:sym typeface="Calibri"/>
                <a:hlinkClick r:id="rId4"/>
              </a:rPr>
              <a:t>Who we are:</a:t>
            </a:r>
            <a:r>
              <a:rPr lang="en-GB" b="1">
                <a:solidFill>
                  <a:srgbClr val="595959"/>
                </a:solidFill>
                <a:latin typeface="Calibri"/>
                <a:ea typeface="Calibri"/>
                <a:cs typeface="Calibri"/>
                <a:sym typeface="Calibri"/>
              </a:rPr>
              <a:t/>
            </a:r>
            <a:br>
              <a:rPr lang="en-GB" b="1">
                <a:solidFill>
                  <a:srgbClr val="595959"/>
                </a:solidFill>
                <a:latin typeface="Calibri"/>
                <a:ea typeface="Calibri"/>
                <a:cs typeface="Calibri"/>
                <a:sym typeface="Calibri"/>
              </a:rPr>
            </a:br>
            <a:r>
              <a:rPr lang="en-GB">
                <a:solidFill>
                  <a:srgbClr val="595959"/>
                </a:solidFill>
                <a:latin typeface="Calibri"/>
                <a:ea typeface="Calibri"/>
                <a:cs typeface="Calibri"/>
                <a:sym typeface="Calibri"/>
              </a:rPr>
              <a:t>We started going to schools in 2014 as a one-man-band to educate and inspire students about apprenticeships and since then have grown to a team of over 20 people who talk to over 150,000 people a year!</a:t>
            </a:r>
            <a:endParaRPr>
              <a:solidFill>
                <a:srgbClr val="BF2728"/>
              </a:solidFill>
              <a:latin typeface="Calibri"/>
              <a:ea typeface="Calibri"/>
              <a:cs typeface="Calibri"/>
              <a:sym typeface="Calibri"/>
            </a:endParaRPr>
          </a:p>
        </p:txBody>
      </p:sp>
      <p:sp>
        <p:nvSpPr>
          <p:cNvPr id="108" name="Google Shape;108;p20"/>
          <p:cNvSpPr txBox="1">
            <a:spLocks noGrp="1"/>
          </p:cNvSpPr>
          <p:nvPr>
            <p:ph type="title"/>
          </p:nvPr>
        </p:nvSpPr>
        <p:spPr>
          <a:xfrm>
            <a:off x="311700" y="422601"/>
            <a:ext cx="8520600" cy="526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2800"/>
              <a:buNone/>
            </a:pPr>
            <a:r>
              <a:rPr lang="en-GB" b="1">
                <a:solidFill>
                  <a:srgbClr val="FFFFFF"/>
                </a:solidFill>
                <a:latin typeface="Calibri"/>
                <a:ea typeface="Calibri"/>
                <a:cs typeface="Calibri"/>
                <a:sym typeface="Calibri"/>
              </a:rPr>
              <a:t>Who is The AIM Group? </a:t>
            </a:r>
            <a:endParaRPr b="1">
              <a:solidFill>
                <a:srgbClr val="FFFFFF"/>
              </a:solidFill>
              <a:latin typeface="Calibri"/>
              <a:ea typeface="Calibri"/>
              <a:cs typeface="Calibri"/>
              <a:sym typeface="Calibri"/>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113" name="Google Shape;113;p21"/>
          <p:cNvPicPr preferRelativeResize="0"/>
          <p:nvPr/>
        </p:nvPicPr>
        <p:blipFill rotWithShape="1">
          <a:blip r:embed="rId3">
            <a:alphaModFix/>
          </a:blip>
          <a:srcRect/>
          <a:stretch/>
        </p:blipFill>
        <p:spPr>
          <a:xfrm>
            <a:off x="-228600" y="1633532"/>
            <a:ext cx="8991600" cy="4214818"/>
          </a:xfrm>
          <a:prstGeom prst="rect">
            <a:avLst/>
          </a:prstGeom>
          <a:noFill/>
          <a:ln>
            <a:noFill/>
          </a:ln>
        </p:spPr>
      </p:pic>
      <p:sp>
        <p:nvSpPr>
          <p:cNvPr id="114" name="Google Shape;114;p21"/>
          <p:cNvSpPr/>
          <p:nvPr/>
        </p:nvSpPr>
        <p:spPr>
          <a:xfrm>
            <a:off x="-9525" y="453851"/>
            <a:ext cx="9153600" cy="561900"/>
          </a:xfrm>
          <a:prstGeom prst="rect">
            <a:avLst/>
          </a:prstGeom>
          <a:solidFill>
            <a:srgbClr val="BF2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BF2728"/>
              </a:solidFill>
              <a:latin typeface="Arial"/>
              <a:ea typeface="Arial"/>
              <a:cs typeface="Arial"/>
              <a:sym typeface="Arial"/>
            </a:endParaRPr>
          </a:p>
        </p:txBody>
      </p:sp>
      <p:sp>
        <p:nvSpPr>
          <p:cNvPr id="115" name="Google Shape;115;p21"/>
          <p:cNvSpPr txBox="1">
            <a:spLocks noGrp="1"/>
          </p:cNvSpPr>
          <p:nvPr>
            <p:ph type="title"/>
          </p:nvPr>
        </p:nvSpPr>
        <p:spPr>
          <a:xfrm>
            <a:off x="311700" y="440081"/>
            <a:ext cx="8520600" cy="526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100"/>
              <a:buNone/>
            </a:pPr>
            <a:r>
              <a:rPr lang="en-GB" b="1">
                <a:solidFill>
                  <a:schemeClr val="lt1"/>
                </a:solidFill>
                <a:latin typeface="Calibri"/>
                <a:ea typeface="Calibri"/>
                <a:cs typeface="Calibri"/>
                <a:sym typeface="Calibri"/>
              </a:rPr>
              <a:t>Inspiring, Developing and Empowering!</a:t>
            </a:r>
            <a:endParaRPr b="1">
              <a:solidFill>
                <a:schemeClr val="lt1"/>
              </a:solidFill>
              <a:latin typeface="Calibri"/>
              <a:ea typeface="Calibri"/>
              <a:cs typeface="Calibri"/>
              <a:sym typeface="Calibri"/>
            </a:endParaRPr>
          </a:p>
        </p:txBody>
      </p:sp>
      <p:sp>
        <p:nvSpPr>
          <p:cNvPr id="116" name="Google Shape;116;p21"/>
          <p:cNvSpPr txBox="1">
            <a:spLocks noGrp="1"/>
          </p:cNvSpPr>
          <p:nvPr>
            <p:ph type="body" idx="1"/>
          </p:nvPr>
        </p:nvSpPr>
        <p:spPr>
          <a:xfrm>
            <a:off x="311700" y="1175062"/>
            <a:ext cx="8520600" cy="75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GB">
                <a:solidFill>
                  <a:srgbClr val="595959"/>
                </a:solidFill>
                <a:latin typeface="Calibri"/>
                <a:ea typeface="Calibri"/>
                <a:cs typeface="Calibri"/>
                <a:sym typeface="Calibri"/>
              </a:rPr>
              <a:t>Our slogan is Inspire. Develop. Empower - and it’s what we AIM to do, every time we come into schools...</a:t>
            </a:r>
            <a:endParaRPr>
              <a:solidFill>
                <a:srgbClr val="BF2728"/>
              </a:solidFill>
              <a:latin typeface="Calibri"/>
              <a:ea typeface="Calibri"/>
              <a:cs typeface="Calibri"/>
              <a:sym typeface="Calibri"/>
            </a:endParaRPr>
          </a:p>
        </p:txBody>
      </p:sp>
      <p:sp>
        <p:nvSpPr>
          <p:cNvPr id="117" name="Google Shape;117;p21"/>
          <p:cNvSpPr txBox="1"/>
          <p:nvPr/>
        </p:nvSpPr>
        <p:spPr>
          <a:xfrm>
            <a:off x="7516369" y="2255738"/>
            <a:ext cx="1627631" cy="27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GB" sz="1500" b="1" i="0" u="none" strike="noStrike" cap="none">
                <a:solidFill>
                  <a:srgbClr val="FF9900"/>
                </a:solidFill>
                <a:latin typeface="Lato Light"/>
                <a:ea typeface="Lato Light"/>
                <a:cs typeface="Lato Light"/>
                <a:sym typeface="Lato Light"/>
              </a:rPr>
              <a:t>Your Potential!</a:t>
            </a:r>
            <a:endParaRPr sz="1500" b="1" i="0" u="none" strike="noStrike" cap="none">
              <a:solidFill>
                <a:srgbClr val="FF9900"/>
              </a:solidFill>
              <a:latin typeface="Lato Light"/>
              <a:ea typeface="Lato Light"/>
              <a:cs typeface="Lato Light"/>
              <a:sym typeface="Lato Light"/>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22"/>
          <p:cNvPicPr preferRelativeResize="0"/>
          <p:nvPr/>
        </p:nvPicPr>
        <p:blipFill rotWithShape="1">
          <a:blip r:embed="rId3">
            <a:alphaModFix/>
          </a:blip>
          <a:srcRect/>
          <a:stretch/>
        </p:blipFill>
        <p:spPr>
          <a:xfrm>
            <a:off x="-228600" y="1633532"/>
            <a:ext cx="8991600" cy="4214818"/>
          </a:xfrm>
          <a:prstGeom prst="rect">
            <a:avLst/>
          </a:prstGeom>
          <a:noFill/>
          <a:ln>
            <a:noFill/>
          </a:ln>
        </p:spPr>
      </p:pic>
      <p:sp>
        <p:nvSpPr>
          <p:cNvPr id="123" name="Google Shape;123;p22"/>
          <p:cNvSpPr/>
          <p:nvPr/>
        </p:nvSpPr>
        <p:spPr>
          <a:xfrm>
            <a:off x="-9525" y="453851"/>
            <a:ext cx="9153600" cy="561900"/>
          </a:xfrm>
          <a:prstGeom prst="rect">
            <a:avLst/>
          </a:prstGeom>
          <a:solidFill>
            <a:srgbClr val="BF2728"/>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None/>
            </a:pPr>
            <a:endParaRPr sz="1400" b="0" i="0" u="none" strike="noStrike" cap="none">
              <a:solidFill>
                <a:srgbClr val="BF2728"/>
              </a:solidFill>
              <a:latin typeface="Arial"/>
              <a:ea typeface="Arial"/>
              <a:cs typeface="Arial"/>
              <a:sym typeface="Arial"/>
            </a:endParaRPr>
          </a:p>
        </p:txBody>
      </p:sp>
      <p:sp>
        <p:nvSpPr>
          <p:cNvPr id="124" name="Google Shape;124;p22"/>
          <p:cNvSpPr txBox="1">
            <a:spLocks noGrp="1"/>
          </p:cNvSpPr>
          <p:nvPr>
            <p:ph type="title"/>
          </p:nvPr>
        </p:nvSpPr>
        <p:spPr>
          <a:xfrm>
            <a:off x="311700" y="440081"/>
            <a:ext cx="8520600" cy="5265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SzPts val="1100"/>
              <a:buNone/>
            </a:pPr>
            <a:r>
              <a:rPr lang="en-GB" b="1">
                <a:solidFill>
                  <a:schemeClr val="lt1"/>
                </a:solidFill>
                <a:latin typeface="Calibri"/>
                <a:ea typeface="Calibri"/>
                <a:cs typeface="Calibri"/>
                <a:sym typeface="Calibri"/>
              </a:rPr>
              <a:t>Inspiring, Developing and Empowering!</a:t>
            </a:r>
            <a:endParaRPr b="1">
              <a:solidFill>
                <a:schemeClr val="lt1"/>
              </a:solidFill>
              <a:latin typeface="Calibri"/>
              <a:ea typeface="Calibri"/>
              <a:cs typeface="Calibri"/>
              <a:sym typeface="Calibri"/>
            </a:endParaRPr>
          </a:p>
        </p:txBody>
      </p:sp>
      <p:sp>
        <p:nvSpPr>
          <p:cNvPr id="125" name="Google Shape;125;p22"/>
          <p:cNvSpPr txBox="1">
            <a:spLocks noGrp="1"/>
          </p:cNvSpPr>
          <p:nvPr>
            <p:ph type="body" idx="1"/>
          </p:nvPr>
        </p:nvSpPr>
        <p:spPr>
          <a:xfrm>
            <a:off x="311700" y="1202771"/>
            <a:ext cx="8520600" cy="752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600"/>
              </a:spcAft>
              <a:buSzPts val="1800"/>
              <a:buNone/>
            </a:pPr>
            <a:r>
              <a:rPr lang="en-GB">
                <a:solidFill>
                  <a:srgbClr val="595959"/>
                </a:solidFill>
                <a:latin typeface="Calibri"/>
                <a:ea typeface="Calibri"/>
                <a:cs typeface="Calibri"/>
                <a:sym typeface="Calibri"/>
              </a:rPr>
              <a:t>Our slogan is Inspire. Develop. Empower - and it’s what we AIM to do, every time we come into schools...</a:t>
            </a:r>
            <a:endParaRPr>
              <a:solidFill>
                <a:srgbClr val="BF2728"/>
              </a:solidFill>
              <a:latin typeface="Calibri"/>
              <a:ea typeface="Calibri"/>
              <a:cs typeface="Calibri"/>
              <a:sym typeface="Calibri"/>
            </a:endParaRPr>
          </a:p>
        </p:txBody>
      </p:sp>
      <p:sp>
        <p:nvSpPr>
          <p:cNvPr id="126" name="Google Shape;126;p22"/>
          <p:cNvSpPr txBox="1"/>
          <p:nvPr/>
        </p:nvSpPr>
        <p:spPr>
          <a:xfrm>
            <a:off x="7516369" y="2255738"/>
            <a:ext cx="1627631" cy="27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None/>
            </a:pPr>
            <a:r>
              <a:rPr lang="en-GB" sz="1500" b="1" i="0" u="none" strike="noStrike" cap="none">
                <a:solidFill>
                  <a:srgbClr val="FF9900"/>
                </a:solidFill>
                <a:latin typeface="Lato Light"/>
                <a:ea typeface="Lato Light"/>
                <a:cs typeface="Lato Light"/>
                <a:sym typeface="Lato Light"/>
              </a:rPr>
              <a:t>Your Potential!</a:t>
            </a:r>
            <a:endParaRPr sz="1500" b="1" i="0" u="none" strike="noStrike" cap="none">
              <a:solidFill>
                <a:srgbClr val="FF9900"/>
              </a:solidFill>
              <a:latin typeface="Lato Light"/>
              <a:ea typeface="Lato Light"/>
              <a:cs typeface="Lato Light"/>
              <a:sym typeface="Lato Light"/>
            </a:endParaRPr>
          </a:p>
        </p:txBody>
      </p:sp>
      <p:pic>
        <p:nvPicPr>
          <p:cNvPr id="127" name="Google Shape;127;p22"/>
          <p:cNvPicPr preferRelativeResize="0"/>
          <p:nvPr/>
        </p:nvPicPr>
        <p:blipFill rotWithShape="1">
          <a:blip r:embed="rId4">
            <a:alphaModFix/>
          </a:blip>
          <a:srcRect l="28530" r="25734"/>
          <a:stretch/>
        </p:blipFill>
        <p:spPr>
          <a:xfrm>
            <a:off x="228595" y="2874686"/>
            <a:ext cx="2888673" cy="2960657"/>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2280</TotalTime>
  <Words>2529</Words>
  <Application>Microsoft Office PowerPoint</Application>
  <PresentationFormat>On-screen Show (4:3)</PresentationFormat>
  <Paragraphs>330</Paragraphs>
  <Slides>35</Slides>
  <Notes>25</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Calibri</vt:lpstr>
      <vt:lpstr>Montserrat</vt:lpstr>
      <vt:lpstr>Adobe Caslon Pro Bold</vt:lpstr>
      <vt:lpstr>Arial</vt:lpstr>
      <vt:lpstr>Adobe Caslon Pro</vt:lpstr>
      <vt:lpstr>Lato</vt:lpstr>
      <vt:lpstr>Lato Light</vt:lpstr>
      <vt:lpstr>Simple Light</vt:lpstr>
      <vt:lpstr>PowerPoint Presentation</vt:lpstr>
      <vt:lpstr>PowerPoint Presentation</vt:lpstr>
      <vt:lpstr>Who is The AIM Group? </vt:lpstr>
      <vt:lpstr>Who is The AIM Group? </vt:lpstr>
      <vt:lpstr>Who is The AIM Group? </vt:lpstr>
      <vt:lpstr>Who is The AIM Group? </vt:lpstr>
      <vt:lpstr>Who is The AIM Group? </vt:lpstr>
      <vt:lpstr>Inspiring, Developing and Empowering!</vt:lpstr>
      <vt:lpstr>Inspiring, Developing and Empowering!</vt:lpstr>
      <vt:lpstr>Inspiring, Developing and Empowering!</vt:lpstr>
      <vt:lpstr>Inspiring, Developing and Empowering!</vt:lpstr>
      <vt:lpstr>PowerPoint Presentation</vt:lpstr>
      <vt:lpstr>What are apprenticeships?</vt:lpstr>
      <vt:lpstr>The truth about apprenticeships</vt:lpstr>
      <vt:lpstr>PowerPoint Presentation</vt:lpstr>
      <vt:lpstr>Which employers offer apprenticeships? </vt:lpstr>
      <vt:lpstr>PowerPoint Presentation</vt:lpstr>
      <vt:lpstr>PowerPoint Presentation</vt:lpstr>
      <vt:lpstr>PowerPoint Presentation</vt:lpstr>
      <vt:lpstr>PowerPoint Presentation</vt:lpstr>
      <vt:lpstr>Sign-up With Us </vt:lpstr>
      <vt:lpstr>PowerPoint Presentation</vt:lpstr>
      <vt:lpstr>PowerPoint Presentation</vt:lpstr>
      <vt:lpstr>PowerPoint Presentation</vt:lpstr>
      <vt:lpstr>Applying for Apprenticeships</vt:lpstr>
      <vt:lpstr>An apprenticeship is a system of training a new generation of practitioners of a trade or profession with on-the-job training and often some accompanying study (classroom work and reading).</vt:lpstr>
      <vt:lpstr>The benefits of an apprenticeship</vt:lpstr>
      <vt:lpstr>Applying for apprenticeships</vt:lpstr>
      <vt:lpstr>Top Tips for Applying</vt:lpstr>
      <vt:lpstr>Strengthening your application</vt:lpstr>
      <vt:lpstr>What can you expect?</vt:lpstr>
      <vt:lpstr> What support is available at school?  Weekly employability workshops Mock interviews CV surgery Support for job searching Regular emails with job vacancies Cover letter support Steve Cooper Connexions meeting Kudos Curriculum Enrichment opportunities Unifrog and UCAS websites Pathway advisers Employability Conference and interactions with employers Alumni support/mentoring Careers fair  </vt:lpstr>
      <vt:lpstr>What can you do at home:  Set up linked in profile, Check and develop social media links Practise interviews Prepare interview questions Record interests and ideas Discuss roles- network Organise work experience </vt:lpstr>
      <vt:lpstr>If you only look at 5 websites:  www.ratemyapprenticeship.co.uk  www.apprenticeships.gov.uk  www.getmyfirstjob.co.uk  https://kudos.cascade.co.uk  www.theaimgroup.co.uk   </vt:lpstr>
      <vt:lpstr>Any questions?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Sian Banks Banks</dc:creator>
  <cp:lastModifiedBy>Janet Whitehead</cp:lastModifiedBy>
  <cp:revision>15</cp:revision>
  <dcterms:modified xsi:type="dcterms:W3CDTF">2020-02-14T13:24:59Z</dcterms:modified>
</cp:coreProperties>
</file>